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Lst>
  <p:notesMasterIdLst>
    <p:notesMasterId r:id="rId18"/>
  </p:notesMasterIdLst>
  <p:sldIdLst>
    <p:sldId id="256" r:id="rId2"/>
    <p:sldId id="272" r:id="rId3"/>
    <p:sldId id="257" r:id="rId4"/>
    <p:sldId id="258" r:id="rId5"/>
    <p:sldId id="259" r:id="rId6"/>
    <p:sldId id="260" r:id="rId7"/>
    <p:sldId id="261" r:id="rId8"/>
    <p:sldId id="262" r:id="rId9"/>
    <p:sldId id="263" r:id="rId10"/>
    <p:sldId id="264" r:id="rId11"/>
    <p:sldId id="271" r:id="rId12"/>
    <p:sldId id="266" r:id="rId13"/>
    <p:sldId id="267" r:id="rId14"/>
    <p:sldId id="268" r:id="rId15"/>
    <p:sldId id="269" r:id="rId16"/>
    <p:sldId id="270"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p:scale>
          <a:sx n="66" d="100"/>
          <a:sy n="66" d="100"/>
        </p:scale>
        <p:origin x="167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i Krishna" userId="d0da9dcf23f5f918" providerId="LiveId" clId="{4010F182-E71A-4DF9-B398-2665D285B738}"/>
    <pc:docChg chg="undo custSel modSld">
      <pc:chgData name="Avani Krishna" userId="d0da9dcf23f5f918" providerId="LiveId" clId="{4010F182-E71A-4DF9-B398-2665D285B738}" dt="2024-04-12T07:38:48.905" v="56" actId="1076"/>
      <pc:docMkLst>
        <pc:docMk/>
      </pc:docMkLst>
      <pc:sldChg chg="modSp mod">
        <pc:chgData name="Avani Krishna" userId="d0da9dcf23f5f918" providerId="LiveId" clId="{4010F182-E71A-4DF9-B398-2665D285B738}" dt="2024-04-12T07:38:48.905" v="56" actId="1076"/>
        <pc:sldMkLst>
          <pc:docMk/>
          <pc:sldMk cId="0" sldId="270"/>
        </pc:sldMkLst>
        <pc:spChg chg="mod">
          <ac:chgData name="Avani Krishna" userId="d0da9dcf23f5f918" providerId="LiveId" clId="{4010F182-E71A-4DF9-B398-2665D285B738}" dt="2024-04-12T07:38:43.355" v="55" actId="1076"/>
          <ac:spMkLst>
            <pc:docMk/>
            <pc:sldMk cId="0" sldId="270"/>
            <ac:spMk id="5" creationId="{00000000-0000-0000-0000-000000000000}"/>
          </ac:spMkLst>
        </pc:spChg>
        <pc:spChg chg="mod">
          <ac:chgData name="Avani Krishna" userId="d0da9dcf23f5f918" providerId="LiveId" clId="{4010F182-E71A-4DF9-B398-2665D285B738}" dt="2024-04-12T07:38:48.905" v="56" actId="1076"/>
          <ac:spMkLst>
            <pc:docMk/>
            <pc:sldMk cId="0" sldId="270"/>
            <ac:spMk id="7" creationId="{00000000-0000-0000-0000-000000000000}"/>
          </ac:spMkLst>
        </pc:spChg>
        <pc:spChg chg="mod">
          <ac:chgData name="Avani Krishna" userId="d0da9dcf23f5f918" providerId="LiveId" clId="{4010F182-E71A-4DF9-B398-2665D285B738}" dt="2024-04-12T07:38:20.807" v="0" actId="20577"/>
          <ac:spMkLst>
            <pc:docMk/>
            <pc:sldMk cId="0" sldId="270"/>
            <ac:spMk id="8" creationId="{00000000-0000-0000-0000-000000000000}"/>
          </ac:spMkLst>
        </pc:spChg>
        <pc:spChg chg="mod">
          <ac:chgData name="Avani Krishna" userId="d0da9dcf23f5f918" providerId="LiveId" clId="{4010F182-E71A-4DF9-B398-2665D285B738}" dt="2024-04-12T07:38:24.473" v="16" actId="6549"/>
          <ac:spMkLst>
            <pc:docMk/>
            <pc:sldMk cId="0" sldId="270"/>
            <ac:spMk id="9" creationId="{00000000-0000-0000-0000-000000000000}"/>
          </ac:spMkLst>
        </pc:spChg>
        <pc:spChg chg="mod">
          <ac:chgData name="Avani Krishna" userId="d0da9dcf23f5f918" providerId="LiveId" clId="{4010F182-E71A-4DF9-B398-2665D285B738}" dt="2024-04-12T07:38:28.163" v="34" actId="6549"/>
          <ac:spMkLst>
            <pc:docMk/>
            <pc:sldMk cId="0" sldId="270"/>
            <ac:spMk id="10" creationId="{00000000-0000-0000-0000-000000000000}"/>
          </ac:spMkLst>
        </pc:spChg>
        <pc:spChg chg="mod">
          <ac:chgData name="Avani Krishna" userId="d0da9dcf23f5f918" providerId="LiveId" clId="{4010F182-E71A-4DF9-B398-2665D285B738}" dt="2024-04-12T07:38:31.905" v="53" actId="6549"/>
          <ac:spMkLst>
            <pc:docMk/>
            <pc:sldMk cId="0" sldId="270"/>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274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E89-BA2B-ACFC-9190-2F975ED90613}"/>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D854840E-7F70-FCB7-AD56-69C61CBE4A1C}"/>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D6B83B-F960-97B9-A155-4567110C0E34}"/>
              </a:ext>
            </a:extLst>
          </p:cNvPr>
          <p:cNvSpPr>
            <a:spLocks noGrp="1"/>
          </p:cNvSpPr>
          <p:nvPr>
            <p:ph type="dt" sz="half" idx="10"/>
          </p:nvPr>
        </p:nvSpPr>
        <p:spPr/>
        <p:txBody>
          <a:bodyPr/>
          <a:lstStyle/>
          <a:p>
            <a:fld id="{6AD6EE87-EBD5-4F12-A48A-63ACA297AC8F}" type="datetimeFigureOut">
              <a:rPr lang="en-US" smtClean="0"/>
              <a:t>4/12/2024</a:t>
            </a:fld>
            <a:endParaRPr lang="en-US" dirty="0"/>
          </a:p>
        </p:txBody>
      </p:sp>
      <p:sp>
        <p:nvSpPr>
          <p:cNvPr id="5" name="Footer Placeholder 4">
            <a:extLst>
              <a:ext uri="{FF2B5EF4-FFF2-40B4-BE49-F238E27FC236}">
                <a16:creationId xmlns:a16="http://schemas.microsoft.com/office/drawing/2014/main" id="{F9959209-5D9F-F244-824F-642826EE5A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145449-8AE7-A2B0-D5F5-81C2E0C896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637585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F50F-F59F-09FA-3920-95883C0EEF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0D715F-3B1B-25D6-E826-371A73976C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2B2B7-4665-16DA-696F-930280B71786}"/>
              </a:ext>
            </a:extLst>
          </p:cNvPr>
          <p:cNvSpPr>
            <a:spLocks noGrp="1"/>
          </p:cNvSpPr>
          <p:nvPr>
            <p:ph type="dt" sz="half" idx="10"/>
          </p:nvPr>
        </p:nvSpPr>
        <p:spPr/>
        <p:txBody>
          <a:bodyPr/>
          <a:lstStyle/>
          <a:p>
            <a:fld id="{4CD73815-2707-4475-8F1A-B873CB631BB4}" type="datetimeFigureOut">
              <a:rPr lang="en-US" smtClean="0"/>
              <a:t>4/12/2024</a:t>
            </a:fld>
            <a:endParaRPr lang="en-US" dirty="0"/>
          </a:p>
        </p:txBody>
      </p:sp>
      <p:sp>
        <p:nvSpPr>
          <p:cNvPr id="5" name="Footer Placeholder 4">
            <a:extLst>
              <a:ext uri="{FF2B5EF4-FFF2-40B4-BE49-F238E27FC236}">
                <a16:creationId xmlns:a16="http://schemas.microsoft.com/office/drawing/2014/main" id="{6902ADF3-8D51-38BB-B0CB-5AEBBADBDB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4C0196-BF97-1937-6138-F9DC793B851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62162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744A9F-966C-F0A4-1D1C-74ABD26B0610}"/>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CE0967-7728-5E11-E980-60A318CD2D6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5359B5-E81B-F35E-4990-160B8FDC363E}"/>
              </a:ext>
            </a:extLst>
          </p:cNvPr>
          <p:cNvSpPr>
            <a:spLocks noGrp="1"/>
          </p:cNvSpPr>
          <p:nvPr>
            <p:ph type="dt" sz="half" idx="10"/>
          </p:nvPr>
        </p:nvSpPr>
        <p:spPr/>
        <p:txBody>
          <a:bodyPr/>
          <a:lstStyle/>
          <a:p>
            <a:fld id="{2A4AFB99-0EAB-4182-AFF8-E214C82A68F6}" type="datetimeFigureOut">
              <a:rPr lang="en-US" smtClean="0"/>
              <a:t>4/12/2024</a:t>
            </a:fld>
            <a:endParaRPr lang="en-US" dirty="0"/>
          </a:p>
        </p:txBody>
      </p:sp>
      <p:sp>
        <p:nvSpPr>
          <p:cNvPr id="5" name="Footer Placeholder 4">
            <a:extLst>
              <a:ext uri="{FF2B5EF4-FFF2-40B4-BE49-F238E27FC236}">
                <a16:creationId xmlns:a16="http://schemas.microsoft.com/office/drawing/2014/main" id="{16356558-81FA-02FA-6DB5-31E6D87778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341677-4EDB-6C1C-2C2E-52703DDBC289}"/>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96795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49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FCC7-726E-D686-7D46-F4ECADD4C2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EFB8A3-6B9D-B474-D82F-753A578DED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BF0CF4-A414-EFE3-84A4-A01E9C269B6E}"/>
              </a:ext>
            </a:extLst>
          </p:cNvPr>
          <p:cNvSpPr>
            <a:spLocks noGrp="1"/>
          </p:cNvSpPr>
          <p:nvPr>
            <p:ph type="dt" sz="half" idx="10"/>
          </p:nvPr>
        </p:nvSpPr>
        <p:spPr/>
        <p:txBody>
          <a:bodyPr/>
          <a:lstStyle/>
          <a:p>
            <a:fld id="{A5D3794B-289A-4A80-97D7-111025398D45}" type="datetimeFigureOut">
              <a:rPr lang="en-US" smtClean="0"/>
              <a:t>4/12/2024</a:t>
            </a:fld>
            <a:endParaRPr lang="en-US" dirty="0"/>
          </a:p>
        </p:txBody>
      </p:sp>
      <p:sp>
        <p:nvSpPr>
          <p:cNvPr id="5" name="Footer Placeholder 4">
            <a:extLst>
              <a:ext uri="{FF2B5EF4-FFF2-40B4-BE49-F238E27FC236}">
                <a16:creationId xmlns:a16="http://schemas.microsoft.com/office/drawing/2014/main" id="{F5D10517-9D33-3F9E-FB4E-CE550E835D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21EFA6-43BE-F4B0-5E9B-C3A54704219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66029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62FE9-424B-82A0-AFCB-76603CCAD998}"/>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3C8E12-C9B8-66C0-38C5-A7A65FA2C1E1}"/>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6A3176-7EDE-EAF3-B318-18B8CC4E0EB7}"/>
              </a:ext>
            </a:extLst>
          </p:cNvPr>
          <p:cNvSpPr>
            <a:spLocks noGrp="1"/>
          </p:cNvSpPr>
          <p:nvPr>
            <p:ph type="dt" sz="half" idx="10"/>
          </p:nvPr>
        </p:nvSpPr>
        <p:spPr/>
        <p:txBody>
          <a:bodyPr/>
          <a:lstStyle/>
          <a:p>
            <a:fld id="{5A61015F-7CC6-4D0A-9D87-873EA4C304CC}" type="datetimeFigureOut">
              <a:rPr lang="en-US" smtClean="0"/>
              <a:t>4/12/2024</a:t>
            </a:fld>
            <a:endParaRPr lang="en-US" dirty="0"/>
          </a:p>
        </p:txBody>
      </p:sp>
      <p:sp>
        <p:nvSpPr>
          <p:cNvPr id="5" name="Footer Placeholder 4">
            <a:extLst>
              <a:ext uri="{FF2B5EF4-FFF2-40B4-BE49-F238E27FC236}">
                <a16:creationId xmlns:a16="http://schemas.microsoft.com/office/drawing/2014/main" id="{9E669A68-4E07-DE6C-1E5E-36961CE2FE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76257E-C247-8B62-5CAA-09146E05FB1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805619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1804-C3C8-5CD2-5F30-AE176FEB71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2E0FC7-6672-DB03-B26E-7C2307F7EABE}"/>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10C078-28B0-706F-47B9-15E3827E609E}"/>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8E170E-2D3B-BAF5-E196-FDA7E668A7E0}"/>
              </a:ext>
            </a:extLst>
          </p:cNvPr>
          <p:cNvSpPr>
            <a:spLocks noGrp="1"/>
          </p:cNvSpPr>
          <p:nvPr>
            <p:ph type="dt" sz="half" idx="10"/>
          </p:nvPr>
        </p:nvSpPr>
        <p:spPr/>
        <p:txBody>
          <a:bodyPr/>
          <a:lstStyle/>
          <a:p>
            <a:fld id="{93C6A301-0538-44EC-B09D-202E1042A48B}" type="datetimeFigureOut">
              <a:rPr lang="en-US" smtClean="0"/>
              <a:t>4/12/2024</a:t>
            </a:fld>
            <a:endParaRPr lang="en-US" dirty="0"/>
          </a:p>
        </p:txBody>
      </p:sp>
      <p:sp>
        <p:nvSpPr>
          <p:cNvPr id="6" name="Footer Placeholder 5">
            <a:extLst>
              <a:ext uri="{FF2B5EF4-FFF2-40B4-BE49-F238E27FC236}">
                <a16:creationId xmlns:a16="http://schemas.microsoft.com/office/drawing/2014/main" id="{E0AB2ADF-4117-43D3-0739-713E8137C4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C8C2DB3-495D-A3AB-BF8A-99E4043750B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84039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BF5CA-BDD3-EA4D-0A07-B12F56D0EEC3}"/>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F76FB8-4751-286D-4FFD-1C6F2CD537BD}"/>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D9A1EA08-3488-F212-946B-A5FF665E20D7}"/>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D3B3053-AC87-AD72-22D1-53E5C4EA6EB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7A4CD07F-D26D-26DB-232D-F63123DE230D}"/>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117F7D-C957-F556-4E1B-D741704D0FEB}"/>
              </a:ext>
            </a:extLst>
          </p:cNvPr>
          <p:cNvSpPr>
            <a:spLocks noGrp="1"/>
          </p:cNvSpPr>
          <p:nvPr>
            <p:ph type="dt" sz="half" idx="10"/>
          </p:nvPr>
        </p:nvSpPr>
        <p:spPr/>
        <p:txBody>
          <a:bodyPr/>
          <a:lstStyle/>
          <a:p>
            <a:fld id="{D789574A-8875-45EF-8EA2-3CAA0F7ABC4C}" type="datetimeFigureOut">
              <a:rPr lang="en-US" smtClean="0"/>
              <a:t>4/12/2024</a:t>
            </a:fld>
            <a:endParaRPr lang="en-US" dirty="0"/>
          </a:p>
        </p:txBody>
      </p:sp>
      <p:sp>
        <p:nvSpPr>
          <p:cNvPr id="8" name="Footer Placeholder 7">
            <a:extLst>
              <a:ext uri="{FF2B5EF4-FFF2-40B4-BE49-F238E27FC236}">
                <a16:creationId xmlns:a16="http://schemas.microsoft.com/office/drawing/2014/main" id="{595A04E1-A541-CDD1-59F0-93649D05DF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FFDD95-2179-3299-572E-9EC66975475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244572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D3C0-CBB8-79EF-89C7-E6DAFECC55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D99D6B-A0F7-CD49-A69C-022511B5E7AC}"/>
              </a:ext>
            </a:extLst>
          </p:cNvPr>
          <p:cNvSpPr>
            <a:spLocks noGrp="1"/>
          </p:cNvSpPr>
          <p:nvPr>
            <p:ph type="dt" sz="half" idx="10"/>
          </p:nvPr>
        </p:nvSpPr>
        <p:spPr/>
        <p:txBody>
          <a:bodyPr/>
          <a:lstStyle/>
          <a:p>
            <a:fld id="{67EF4D4C-5367-4C26-9E2B-D8088D7FCA81}" type="datetimeFigureOut">
              <a:rPr lang="en-US" smtClean="0"/>
              <a:t>4/12/2024</a:t>
            </a:fld>
            <a:endParaRPr lang="en-US" dirty="0"/>
          </a:p>
        </p:txBody>
      </p:sp>
      <p:sp>
        <p:nvSpPr>
          <p:cNvPr id="4" name="Footer Placeholder 3">
            <a:extLst>
              <a:ext uri="{FF2B5EF4-FFF2-40B4-BE49-F238E27FC236}">
                <a16:creationId xmlns:a16="http://schemas.microsoft.com/office/drawing/2014/main" id="{47E135A3-5EFF-FC2F-EDC7-290A45A97B2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C1CFBBA-CA50-2CDE-4AB2-DD92A09C884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440285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48DC4-95F9-E922-1B87-E0F5F1774F79}"/>
              </a:ext>
            </a:extLst>
          </p:cNvPr>
          <p:cNvSpPr>
            <a:spLocks noGrp="1"/>
          </p:cNvSpPr>
          <p:nvPr>
            <p:ph type="dt" sz="half" idx="10"/>
          </p:nvPr>
        </p:nvSpPr>
        <p:spPr/>
        <p:txBody>
          <a:bodyPr/>
          <a:lstStyle/>
          <a:p>
            <a:fld id="{56E91E96-98B0-4413-9547-46F3504108EF}" type="datetimeFigureOut">
              <a:rPr lang="en-US" smtClean="0"/>
              <a:t>4/12/2024</a:t>
            </a:fld>
            <a:endParaRPr lang="en-US" dirty="0"/>
          </a:p>
        </p:txBody>
      </p:sp>
      <p:sp>
        <p:nvSpPr>
          <p:cNvPr id="3" name="Footer Placeholder 2">
            <a:extLst>
              <a:ext uri="{FF2B5EF4-FFF2-40B4-BE49-F238E27FC236}">
                <a16:creationId xmlns:a16="http://schemas.microsoft.com/office/drawing/2014/main" id="{A8FDA3CB-E44C-7680-07E4-FB38C270B66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84D9A1D-C8C3-8DBC-F176-A8EB5A4DAA3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631883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7462-175B-56DD-D590-8C25CF5EAE7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BFEB98-34D5-E1C8-4584-8F562E9DDEAA}"/>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7B908D-B0DB-A8ED-AE3E-263B2B35419C}"/>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DC052356-0ABB-F244-7B08-3351E1D36DFC}"/>
              </a:ext>
            </a:extLst>
          </p:cNvPr>
          <p:cNvSpPr>
            <a:spLocks noGrp="1"/>
          </p:cNvSpPr>
          <p:nvPr>
            <p:ph type="dt" sz="half" idx="10"/>
          </p:nvPr>
        </p:nvSpPr>
        <p:spPr/>
        <p:txBody>
          <a:bodyPr/>
          <a:lstStyle/>
          <a:p>
            <a:fld id="{05C68B11-C5A8-448C-8CE9-B1A273C79CFC}" type="datetimeFigureOut">
              <a:rPr lang="en-US" smtClean="0"/>
              <a:t>4/12/2024</a:t>
            </a:fld>
            <a:endParaRPr lang="en-US" dirty="0"/>
          </a:p>
        </p:txBody>
      </p:sp>
      <p:sp>
        <p:nvSpPr>
          <p:cNvPr id="6" name="Footer Placeholder 5">
            <a:extLst>
              <a:ext uri="{FF2B5EF4-FFF2-40B4-BE49-F238E27FC236}">
                <a16:creationId xmlns:a16="http://schemas.microsoft.com/office/drawing/2014/main" id="{FDCBC583-66D0-09D3-B35B-35F61B7795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297733-C685-38D5-319D-FA2272801B3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60677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A2C1-F90A-0136-D4BA-02B4C9F0121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FFE7EB-4497-4C8C-00F2-567CBD8BEBE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AC71DA9B-92C9-B6F5-F4CC-961777A5429B}"/>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0552234-AEF0-2EB4-B1D3-E5E0C8647D61}"/>
              </a:ext>
            </a:extLst>
          </p:cNvPr>
          <p:cNvSpPr>
            <a:spLocks noGrp="1"/>
          </p:cNvSpPr>
          <p:nvPr>
            <p:ph type="dt" sz="half" idx="10"/>
          </p:nvPr>
        </p:nvSpPr>
        <p:spPr/>
        <p:txBody>
          <a:bodyPr/>
          <a:lstStyle/>
          <a:p>
            <a:fld id="{C7616CA0-919D-4A49-9C8A-62FDFB3A5183}" type="datetimeFigureOut">
              <a:rPr lang="en-US" smtClean="0"/>
              <a:t>4/12/2024</a:t>
            </a:fld>
            <a:endParaRPr lang="en-US" dirty="0"/>
          </a:p>
        </p:txBody>
      </p:sp>
      <p:sp>
        <p:nvSpPr>
          <p:cNvPr id="6" name="Footer Placeholder 5">
            <a:extLst>
              <a:ext uri="{FF2B5EF4-FFF2-40B4-BE49-F238E27FC236}">
                <a16:creationId xmlns:a16="http://schemas.microsoft.com/office/drawing/2014/main" id="{5DA9BCEC-D969-E163-6177-27D5FEC266E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3A3B13-8B4A-AA04-A65D-D9C007FD31CF}"/>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4902925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99DE20-8EEE-E405-C888-FAC8DF29FEB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640B27-DB26-EC30-166C-A1A03725C694}"/>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31563-6453-3274-3CAB-AFC943755E29}"/>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0298CD5-6C1E-4009-B41F-6DF62E31D3BE}" type="datetimeFigureOut">
              <a:rPr lang="en-US" smtClean="0"/>
              <a:pPr/>
              <a:t>4/12/2024</a:t>
            </a:fld>
            <a:endParaRPr lang="en-US" dirty="0"/>
          </a:p>
        </p:txBody>
      </p:sp>
      <p:sp>
        <p:nvSpPr>
          <p:cNvPr id="5" name="Footer Placeholder 4">
            <a:extLst>
              <a:ext uri="{FF2B5EF4-FFF2-40B4-BE49-F238E27FC236}">
                <a16:creationId xmlns:a16="http://schemas.microsoft.com/office/drawing/2014/main" id="{C4D1F832-39E3-9B73-39CE-2AABC56899DA}"/>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B7DFC17-5B51-E6A8-5F1B-D778627EF757}"/>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607853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799987"/>
            <a:ext cx="7477601" cy="2874645"/>
          </a:xfrm>
          <a:prstGeom prst="rect">
            <a:avLst/>
          </a:prstGeom>
          <a:noFill/>
          <a:ln/>
        </p:spPr>
        <p:txBody>
          <a:bodyPr wrap="square" rtlCol="0" anchor="t"/>
          <a:lstStyle/>
          <a:p>
            <a:pPr marL="0" indent="0">
              <a:lnSpc>
                <a:spcPts val="7545"/>
              </a:lnSpc>
              <a:buNone/>
            </a:pPr>
            <a:r>
              <a:rPr lang="en-US" sz="6036" b="1" dirty="0">
                <a:solidFill>
                  <a:srgbClr val="1F1E1E"/>
                </a:solidFill>
                <a:latin typeface="Alexandria" pitchFamily="34" charset="0"/>
                <a:ea typeface="Alexandria" pitchFamily="34" charset="-122"/>
                <a:cs typeface="Alexandria" pitchFamily="34" charset="-120"/>
              </a:rPr>
              <a:t>Exploring the Sales Data Landscape</a:t>
            </a:r>
            <a:endParaRPr lang="en-US" sz="6036" dirty="0"/>
          </a:p>
        </p:txBody>
      </p:sp>
      <p:sp>
        <p:nvSpPr>
          <p:cNvPr id="6" name="Text 3"/>
          <p:cNvSpPr/>
          <p:nvPr/>
        </p:nvSpPr>
        <p:spPr>
          <a:xfrm>
            <a:off x="833199" y="5007888"/>
            <a:ext cx="7477601" cy="1421606"/>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 This presentation provides an in-depth exploration of a comprehensive sales data set. We will delve into the problem statement, understand the nature of the data, and uncover key insights through a thorough exploratory data analysis approach.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264160"/>
            <a:ext cx="14630400" cy="8231862"/>
          </a:xfrm>
          <a:prstGeom prst="rect">
            <a:avLst/>
          </a:prstGeom>
          <a:solidFill>
            <a:srgbClr val="FFFAFA"/>
          </a:solidFill>
          <a:ln/>
        </p:spPr>
        <p:txBody>
          <a:bodyPr/>
          <a:lstStyle/>
          <a:p>
            <a:endParaRPr lang="en-IN" dirty="0"/>
          </a:p>
        </p:txBody>
      </p:sp>
      <p:sp>
        <p:nvSpPr>
          <p:cNvPr id="4" name="Text 2"/>
          <p:cNvSpPr/>
          <p:nvPr/>
        </p:nvSpPr>
        <p:spPr>
          <a:xfrm>
            <a:off x="2401729" y="540425"/>
            <a:ext cx="5901452" cy="614124"/>
          </a:xfrm>
          <a:prstGeom prst="rect">
            <a:avLst/>
          </a:prstGeom>
          <a:noFill/>
          <a:ln/>
        </p:spPr>
        <p:txBody>
          <a:bodyPr wrap="none" rtlCol="0" anchor="t"/>
          <a:lstStyle/>
          <a:p>
            <a:pPr marL="0" indent="0" algn="ctr">
              <a:lnSpc>
                <a:spcPts val="4836"/>
              </a:lnSpc>
              <a:buNone/>
            </a:pPr>
            <a:r>
              <a:rPr lang="en-US" sz="3869" b="1" dirty="0">
                <a:solidFill>
                  <a:srgbClr val="1F1E1E"/>
                </a:solidFill>
                <a:latin typeface="Alexandria" pitchFamily="34" charset="0"/>
                <a:ea typeface="Alexandria" pitchFamily="34" charset="-122"/>
                <a:cs typeface="Alexandria" pitchFamily="34" charset="-120"/>
              </a:rPr>
              <a:t>Key Insights Discovered</a:t>
            </a:r>
            <a:endParaRPr lang="en-US" sz="3869" dirty="0"/>
          </a:p>
        </p:txBody>
      </p:sp>
      <p:sp>
        <p:nvSpPr>
          <p:cNvPr id="5" name="Text 3"/>
          <p:cNvSpPr/>
          <p:nvPr/>
        </p:nvSpPr>
        <p:spPr>
          <a:xfrm>
            <a:off x="2401729" y="1449348"/>
            <a:ext cx="2834878" cy="306943"/>
          </a:xfrm>
          <a:prstGeom prst="rect">
            <a:avLst/>
          </a:prstGeom>
          <a:noFill/>
          <a:ln/>
        </p:spPr>
        <p:txBody>
          <a:bodyPr wrap="none" rtlCol="0" anchor="t"/>
          <a:lstStyle/>
          <a:p>
            <a:pPr marL="0" indent="0">
              <a:lnSpc>
                <a:spcPts val="2418"/>
              </a:lnSpc>
              <a:buNone/>
            </a:pPr>
            <a:r>
              <a:rPr lang="en-US" sz="1934" b="1" dirty="0">
                <a:solidFill>
                  <a:srgbClr val="1F1E1E"/>
                </a:solidFill>
                <a:latin typeface="Alexandria" pitchFamily="34" charset="0"/>
                <a:ea typeface="Alexandria" pitchFamily="34" charset="-122"/>
                <a:cs typeface="Alexandria" pitchFamily="34" charset="-120"/>
              </a:rPr>
              <a:t>Churn vs Sub Category</a:t>
            </a:r>
            <a:endParaRPr lang="en-US" sz="1934" dirty="0"/>
          </a:p>
        </p:txBody>
      </p:sp>
      <p:pic>
        <p:nvPicPr>
          <p:cNvPr id="6" name="Image 0" descr="preencoded.png"/>
          <p:cNvPicPr>
            <a:picLocks noChangeAspect="1"/>
          </p:cNvPicPr>
          <p:nvPr/>
        </p:nvPicPr>
        <p:blipFill>
          <a:blip r:embed="rId3"/>
          <a:stretch>
            <a:fillRect/>
          </a:stretch>
        </p:blipFill>
        <p:spPr>
          <a:xfrm>
            <a:off x="7251978" y="2051090"/>
            <a:ext cx="4976693" cy="2775942"/>
          </a:xfrm>
          <a:prstGeom prst="rect">
            <a:avLst/>
          </a:prstGeom>
        </p:spPr>
      </p:pic>
      <p:sp>
        <p:nvSpPr>
          <p:cNvPr id="7" name="Text 4"/>
          <p:cNvSpPr/>
          <p:nvPr/>
        </p:nvSpPr>
        <p:spPr>
          <a:xfrm>
            <a:off x="2401729" y="5048131"/>
            <a:ext cx="9826943" cy="628888"/>
          </a:xfrm>
          <a:prstGeom prst="rect">
            <a:avLst/>
          </a:prstGeom>
          <a:noFill/>
          <a:ln/>
        </p:spPr>
        <p:txBody>
          <a:bodyPr wrap="square" rtlCol="0" anchor="t"/>
          <a:lstStyle/>
          <a:p>
            <a:pPr marL="0" indent="0">
              <a:lnSpc>
                <a:spcPts val="2476"/>
              </a:lnSpc>
              <a:buNone/>
            </a:pPr>
            <a:endParaRPr lang="en-US" sz="1548" dirty="0"/>
          </a:p>
        </p:txBody>
      </p:sp>
      <p:sp>
        <p:nvSpPr>
          <p:cNvPr id="8" name="Text 5"/>
          <p:cNvSpPr/>
          <p:nvPr/>
        </p:nvSpPr>
        <p:spPr>
          <a:xfrm>
            <a:off x="2401729" y="5064048"/>
            <a:ext cx="9826943" cy="628888"/>
          </a:xfrm>
          <a:prstGeom prst="rect">
            <a:avLst/>
          </a:prstGeom>
          <a:noFill/>
          <a:ln/>
        </p:spPr>
        <p:txBody>
          <a:bodyPr wrap="square" rtlCol="0" anchor="t"/>
          <a:lstStyle/>
          <a:p>
            <a:pPr marL="0" indent="0">
              <a:lnSpc>
                <a:spcPts val="2476"/>
              </a:lnSpc>
              <a:buNone/>
            </a:pPr>
            <a:r>
              <a:rPr lang="en-US" sz="1548" dirty="0">
                <a:solidFill>
                  <a:srgbClr val="3B3535"/>
                </a:solidFill>
                <a:latin typeface="Sora" pitchFamily="34" charset="0"/>
                <a:ea typeface="Sora" pitchFamily="34" charset="-122"/>
                <a:cs typeface="Sora" pitchFamily="34" charset="-120"/>
              </a:rPr>
              <a:t>Churn Rate: Here tires and tubes show more churn rate.</a:t>
            </a:r>
            <a:endParaRPr lang="en-US" sz="1548" dirty="0"/>
          </a:p>
        </p:txBody>
      </p:sp>
      <p:sp>
        <p:nvSpPr>
          <p:cNvPr id="9" name="Text 6"/>
          <p:cNvSpPr/>
          <p:nvPr/>
        </p:nvSpPr>
        <p:spPr>
          <a:xfrm>
            <a:off x="2401728" y="5426452"/>
            <a:ext cx="9826943" cy="943332"/>
          </a:xfrm>
          <a:prstGeom prst="rect">
            <a:avLst/>
          </a:prstGeom>
          <a:noFill/>
          <a:ln/>
        </p:spPr>
        <p:txBody>
          <a:bodyPr wrap="square" rtlCol="0" anchor="t"/>
          <a:lstStyle/>
          <a:p>
            <a:pPr marL="0" indent="0">
              <a:lnSpc>
                <a:spcPts val="2476"/>
              </a:lnSpc>
              <a:buNone/>
            </a:pPr>
            <a:r>
              <a:rPr lang="en-US" sz="1548" dirty="0">
                <a:solidFill>
                  <a:srgbClr val="3B3535"/>
                </a:solidFill>
                <a:latin typeface="Sora" pitchFamily="34" charset="0"/>
                <a:ea typeface="Sora" pitchFamily="34" charset="-122"/>
                <a:cs typeface="Sora" pitchFamily="34" charset="-120"/>
              </a:rPr>
              <a:t>This can reveal which product categories are more prone to churn and help in identifying potential areas for improvement.</a:t>
            </a:r>
            <a:endParaRPr lang="en-US" sz="154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0F36CA-C9DC-2E43-BF9F-32D1BD83AFA1}"/>
              </a:ext>
            </a:extLst>
          </p:cNvPr>
          <p:cNvSpPr>
            <a:spLocks noGrp="1"/>
          </p:cNvSpPr>
          <p:nvPr>
            <p:ph type="title"/>
          </p:nvPr>
        </p:nvSpPr>
        <p:spPr/>
        <p:txBody>
          <a:bodyPr/>
          <a:lstStyle/>
          <a:p>
            <a:pPr algn="ctr"/>
            <a:r>
              <a:rPr lang="en-US" sz="3870" b="1" dirty="0">
                <a:solidFill>
                  <a:srgbClr val="1F1E1E"/>
                </a:solidFill>
                <a:latin typeface="Alexandria" pitchFamily="34" charset="0"/>
                <a:ea typeface="Alexandria" pitchFamily="34" charset="-122"/>
                <a:cs typeface="Alexandria" pitchFamily="34" charset="-120"/>
              </a:rPr>
              <a:t>Key Insights Discovered</a:t>
            </a:r>
            <a:br>
              <a:rPr lang="en-US" sz="5400" dirty="0"/>
            </a:br>
            <a:endParaRPr lang="en-IN" dirty="0"/>
          </a:p>
        </p:txBody>
      </p:sp>
      <p:sp>
        <p:nvSpPr>
          <p:cNvPr id="13" name="Content Placeholder 12">
            <a:extLst>
              <a:ext uri="{FF2B5EF4-FFF2-40B4-BE49-F238E27FC236}">
                <a16:creationId xmlns:a16="http://schemas.microsoft.com/office/drawing/2014/main" id="{7C0B5E79-A790-2476-DC1E-7729F65D8260}"/>
              </a:ext>
            </a:extLst>
          </p:cNvPr>
          <p:cNvSpPr>
            <a:spLocks noGrp="1"/>
          </p:cNvSpPr>
          <p:nvPr>
            <p:ph idx="1"/>
          </p:nvPr>
        </p:nvSpPr>
        <p:spPr>
          <a:xfrm>
            <a:off x="1005840" y="2028826"/>
            <a:ext cx="7357575" cy="5383529"/>
          </a:xfrm>
        </p:spPr>
        <p:txBody>
          <a:bodyPr>
            <a:normAutofit/>
          </a:bodyPr>
          <a:lstStyle/>
          <a:p>
            <a:r>
              <a:rPr lang="en-US" sz="2400" dirty="0"/>
              <a:t>Cost Efficiency: Analyzing the cost can help identify areas where you might be able to reduce expenses without impacting the quality of your product or service.</a:t>
            </a:r>
          </a:p>
          <a:p>
            <a:pPr marL="0" indent="0">
              <a:buNone/>
            </a:pPr>
            <a:endParaRPr lang="en-US" sz="2400" dirty="0"/>
          </a:p>
          <a:p>
            <a:r>
              <a:rPr lang="en-US" sz="2400" dirty="0"/>
              <a:t>Revenue Streams: Analyzing the revenue can help identify which products, customers, or regions are generating the most income. This can inform where to focus your sales and marketing efforts.</a:t>
            </a:r>
          </a:p>
          <a:p>
            <a:endParaRPr lang="en-US" sz="2400" dirty="0"/>
          </a:p>
          <a:p>
            <a:r>
              <a:rPr lang="en-US" sz="2400" dirty="0"/>
              <a:t>Impact of Changes: If you’ve made any changes to your pricing, product offering, or marketing strategy, you can analyze the impact of these changes on your cost and revenue.</a:t>
            </a:r>
            <a:endParaRPr lang="en-IN" sz="2400" dirty="0"/>
          </a:p>
        </p:txBody>
      </p:sp>
      <p:pic>
        <p:nvPicPr>
          <p:cNvPr id="15" name="Picture 14">
            <a:extLst>
              <a:ext uri="{FF2B5EF4-FFF2-40B4-BE49-F238E27FC236}">
                <a16:creationId xmlns:a16="http://schemas.microsoft.com/office/drawing/2014/main" id="{C837BE36-5BE1-E353-B5A9-627C2ABD3BC1}"/>
              </a:ext>
            </a:extLst>
          </p:cNvPr>
          <p:cNvPicPr>
            <a:picLocks noChangeAspect="1"/>
          </p:cNvPicPr>
          <p:nvPr/>
        </p:nvPicPr>
        <p:blipFill>
          <a:blip r:embed="rId2"/>
          <a:stretch>
            <a:fillRect/>
          </a:stretch>
        </p:blipFill>
        <p:spPr>
          <a:xfrm>
            <a:off x="8734498" y="1765220"/>
            <a:ext cx="5441472" cy="5015130"/>
          </a:xfrm>
          <a:prstGeom prst="rect">
            <a:avLst/>
          </a:prstGeom>
        </p:spPr>
      </p:pic>
    </p:spTree>
    <p:extLst>
      <p:ext uri="{BB962C8B-B14F-4D97-AF65-F5344CB8AC3E}">
        <p14:creationId xmlns:p14="http://schemas.microsoft.com/office/powerpoint/2010/main" val="206997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15172"/>
            <a:ext cx="14630400" cy="8229600"/>
          </a:xfrm>
          <a:prstGeom prst="rect">
            <a:avLst/>
          </a:prstGeom>
          <a:solidFill>
            <a:srgbClr val="FFFAFA"/>
          </a:solidFill>
          <a:ln/>
        </p:spPr>
        <p:txBody>
          <a:bodyPr/>
          <a:lstStyle/>
          <a:p>
            <a:endParaRPr lang="en-IN" dirty="0"/>
          </a:p>
        </p:txBody>
      </p:sp>
      <p:sp>
        <p:nvSpPr>
          <p:cNvPr id="4" name="Text 2"/>
          <p:cNvSpPr/>
          <p:nvPr/>
        </p:nvSpPr>
        <p:spPr>
          <a:xfrm>
            <a:off x="1760220" y="669073"/>
            <a:ext cx="5613720" cy="1048215"/>
          </a:xfrm>
          <a:prstGeom prst="rect">
            <a:avLst/>
          </a:prstGeom>
          <a:noFill/>
          <a:ln/>
        </p:spPr>
        <p:txBody>
          <a:bodyPr wrap="none" rtlCol="0" anchor="t"/>
          <a:lstStyle/>
          <a:p>
            <a:pPr marL="0" indent="0" algn="ctr">
              <a:lnSpc>
                <a:spcPts val="5468"/>
              </a:lnSpc>
              <a:buNone/>
            </a:pPr>
            <a:r>
              <a:rPr lang="en-US" sz="4374" b="1" dirty="0">
                <a:solidFill>
                  <a:srgbClr val="1F1E1E"/>
                </a:solidFill>
                <a:latin typeface="Alexandria" pitchFamily="34" charset="0"/>
                <a:ea typeface="Alexandria" pitchFamily="34" charset="-122"/>
                <a:cs typeface="Alexandria" pitchFamily="34" charset="-120"/>
              </a:rPr>
              <a:t>Key Insights Discovered</a:t>
            </a:r>
            <a:endParaRPr lang="en-US" sz="4374" dirty="0"/>
          </a:p>
        </p:txBody>
      </p:sp>
      <p:sp>
        <p:nvSpPr>
          <p:cNvPr id="5" name="Text 3"/>
          <p:cNvSpPr/>
          <p:nvPr/>
        </p:nvSpPr>
        <p:spPr>
          <a:xfrm>
            <a:off x="2185638" y="2843561"/>
            <a:ext cx="2040673" cy="89210"/>
          </a:xfrm>
          <a:prstGeom prst="rect">
            <a:avLst/>
          </a:prstGeom>
          <a:noFill/>
          <a:ln/>
        </p:spPr>
        <p:txBody>
          <a:bodyPr wrap="none" rtlCol="0" anchor="t"/>
          <a:lstStyle/>
          <a:p>
            <a:pPr marL="0" indent="0">
              <a:lnSpc>
                <a:spcPts val="2734"/>
              </a:lnSpc>
              <a:buNone/>
            </a:pPr>
            <a:r>
              <a:rPr lang="en-US" sz="2187" b="1" dirty="0">
                <a:solidFill>
                  <a:srgbClr val="1F1E1E"/>
                </a:solidFill>
                <a:latin typeface="Alexandria" pitchFamily="34" charset="0"/>
                <a:ea typeface="Alexandria" pitchFamily="34" charset="-122"/>
                <a:cs typeface="Alexandria" pitchFamily="34" charset="-120"/>
              </a:rPr>
              <a:t>Customer Lifetime Value (CLV)</a:t>
            </a:r>
            <a:endParaRPr lang="en-US" sz="2187" dirty="0"/>
          </a:p>
        </p:txBody>
      </p:sp>
      <p:sp>
        <p:nvSpPr>
          <p:cNvPr id="6" name="Text 4"/>
          <p:cNvSpPr/>
          <p:nvPr/>
        </p:nvSpPr>
        <p:spPr>
          <a:xfrm>
            <a:off x="1760220" y="3422213"/>
            <a:ext cx="11109960" cy="355402"/>
          </a:xfrm>
          <a:prstGeom prst="rect">
            <a:avLst/>
          </a:prstGeom>
          <a:noFill/>
          <a:ln/>
        </p:spPr>
        <p:txBody>
          <a:bodyPr wrap="none" rtlCol="0" anchor="t"/>
          <a:lstStyle/>
          <a:p>
            <a:pPr marL="0" indent="0">
              <a:lnSpc>
                <a:spcPts val="2799"/>
              </a:lnSpc>
              <a:buNone/>
            </a:pPr>
            <a:endParaRPr lang="en-US" sz="1750" dirty="0"/>
          </a:p>
        </p:txBody>
      </p:sp>
      <p:sp>
        <p:nvSpPr>
          <p:cNvPr id="7" name="Text 5"/>
          <p:cNvSpPr/>
          <p:nvPr/>
        </p:nvSpPr>
        <p:spPr>
          <a:xfrm>
            <a:off x="1054164" y="3422214"/>
            <a:ext cx="6417153" cy="3582180"/>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solidFill>
                  <a:srgbClr val="3B3535"/>
                </a:solidFill>
                <a:latin typeface="Sora" pitchFamily="34" charset="0"/>
                <a:ea typeface="Sora" pitchFamily="34" charset="-122"/>
                <a:cs typeface="Sora" pitchFamily="34" charset="-120"/>
              </a:rPr>
              <a:t>Customer Lifetime Value (CLV) is a metric that represents the total worth of a customer to a business over the entirety of their relationship. </a:t>
            </a:r>
          </a:p>
          <a:p>
            <a:pPr marL="285750" indent="-285750">
              <a:lnSpc>
                <a:spcPts val="2799"/>
              </a:lnSpc>
              <a:buFont typeface="Arial" panose="020B0604020202020204" pitchFamily="34" charset="0"/>
              <a:buChar char="•"/>
            </a:pPr>
            <a:r>
              <a:rPr lang="en-US" sz="1750" dirty="0">
                <a:solidFill>
                  <a:srgbClr val="3B3535"/>
                </a:solidFill>
                <a:latin typeface="Sora" pitchFamily="34" charset="0"/>
                <a:ea typeface="Sora" pitchFamily="34" charset="-122"/>
                <a:cs typeface="Sora" pitchFamily="34" charset="-120"/>
              </a:rPr>
              <a:t>It is calculated by considering the revenue generated by the customer and their expected lifespan as a customer. </a:t>
            </a:r>
            <a:endParaRPr lang="en-US" sz="1750" dirty="0"/>
          </a:p>
        </p:txBody>
      </p:sp>
      <p:pic>
        <p:nvPicPr>
          <p:cNvPr id="10" name="Picture 9">
            <a:extLst>
              <a:ext uri="{FF2B5EF4-FFF2-40B4-BE49-F238E27FC236}">
                <a16:creationId xmlns:a16="http://schemas.microsoft.com/office/drawing/2014/main" id="{6611B691-2021-2D43-A9F8-93C61CDA8DA0}"/>
              </a:ext>
            </a:extLst>
          </p:cNvPr>
          <p:cNvPicPr>
            <a:picLocks noChangeAspect="1"/>
          </p:cNvPicPr>
          <p:nvPr/>
        </p:nvPicPr>
        <p:blipFill rotWithShape="1">
          <a:blip r:embed="rId3"/>
          <a:srcRect l="1697"/>
          <a:stretch/>
        </p:blipFill>
        <p:spPr>
          <a:xfrm>
            <a:off x="7566761" y="1442374"/>
            <a:ext cx="6508714" cy="50030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AFA">
              <a:alpha val="85000"/>
            </a:srgbClr>
          </a:solidFill>
          <a:ln/>
        </p:spPr>
      </p:sp>
      <p:sp>
        <p:nvSpPr>
          <p:cNvPr id="6" name="Text 3"/>
          <p:cNvSpPr/>
          <p:nvPr/>
        </p:nvSpPr>
        <p:spPr>
          <a:xfrm>
            <a:off x="1760220" y="688062"/>
            <a:ext cx="7527131" cy="694373"/>
          </a:xfrm>
          <a:prstGeom prst="rect">
            <a:avLst/>
          </a:prstGeom>
          <a:noFill/>
          <a:ln/>
        </p:spPr>
        <p:txBody>
          <a:bodyPr wrap="none" rtlCol="0" anchor="t"/>
          <a:lstStyle/>
          <a:p>
            <a:pPr marL="0" indent="0" algn="ctr">
              <a:lnSpc>
                <a:spcPts val="5468"/>
              </a:lnSpc>
              <a:buNone/>
            </a:pPr>
            <a:r>
              <a:rPr lang="en-US" sz="4374" b="1" dirty="0">
                <a:solidFill>
                  <a:srgbClr val="1F1E1E"/>
                </a:solidFill>
                <a:latin typeface="Alexandria" pitchFamily="34" charset="0"/>
                <a:ea typeface="Alexandria" pitchFamily="34" charset="-122"/>
                <a:cs typeface="Alexandria" pitchFamily="34" charset="-120"/>
              </a:rPr>
              <a:t>Observations and Findings</a:t>
            </a:r>
            <a:endParaRPr lang="en-US" sz="4374" dirty="0"/>
          </a:p>
        </p:txBody>
      </p:sp>
      <p:pic>
        <p:nvPicPr>
          <p:cNvPr id="7" name="Image 1" descr="preencoded.png"/>
          <p:cNvPicPr>
            <a:picLocks noChangeAspect="1"/>
          </p:cNvPicPr>
          <p:nvPr/>
        </p:nvPicPr>
        <p:blipFill>
          <a:blip r:embed="rId4"/>
          <a:stretch>
            <a:fillRect/>
          </a:stretch>
        </p:blipFill>
        <p:spPr>
          <a:xfrm>
            <a:off x="1760220" y="1715691"/>
            <a:ext cx="3703320" cy="888682"/>
          </a:xfrm>
          <a:prstGeom prst="rect">
            <a:avLst/>
          </a:prstGeom>
        </p:spPr>
      </p:pic>
      <p:sp>
        <p:nvSpPr>
          <p:cNvPr id="8" name="Text 4"/>
          <p:cNvSpPr/>
          <p:nvPr/>
        </p:nvSpPr>
        <p:spPr>
          <a:xfrm>
            <a:off x="1982391" y="2937629"/>
            <a:ext cx="2777490" cy="347186"/>
          </a:xfrm>
          <a:prstGeom prst="rect">
            <a:avLst/>
          </a:prstGeom>
          <a:noFill/>
          <a:ln/>
        </p:spPr>
        <p:txBody>
          <a:bodyPr wrap="none" rtlCol="0" anchor="t"/>
          <a:lstStyle/>
          <a:p>
            <a:pPr marL="0" indent="0" algn="l">
              <a:lnSpc>
                <a:spcPts val="2734"/>
              </a:lnSpc>
              <a:buNone/>
            </a:pPr>
            <a:r>
              <a:rPr lang="en-US" sz="2187" b="1" dirty="0">
                <a:solidFill>
                  <a:srgbClr val="3B3535"/>
                </a:solidFill>
                <a:latin typeface="Alexandria" pitchFamily="34" charset="0"/>
                <a:ea typeface="Alexandria" pitchFamily="34" charset="-122"/>
                <a:cs typeface="Alexandria" pitchFamily="34" charset="-120"/>
              </a:rPr>
              <a:t>Seasonal Trends</a:t>
            </a:r>
            <a:endParaRPr lang="en-US" sz="2187" dirty="0"/>
          </a:p>
        </p:txBody>
      </p:sp>
      <p:sp>
        <p:nvSpPr>
          <p:cNvPr id="9" name="Text 5"/>
          <p:cNvSpPr/>
          <p:nvPr/>
        </p:nvSpPr>
        <p:spPr>
          <a:xfrm>
            <a:off x="1982391" y="3418046"/>
            <a:ext cx="3258979" cy="2843213"/>
          </a:xfrm>
          <a:prstGeom prst="rect">
            <a:avLst/>
          </a:prstGeom>
          <a:noFill/>
          <a:ln/>
        </p:spPr>
        <p:txBody>
          <a:bodyPr wrap="square" rtlCol="0" anchor="t"/>
          <a:lstStyle/>
          <a:p>
            <a:pPr marL="0" indent="0" algn="l">
              <a:lnSpc>
                <a:spcPts val="2799"/>
              </a:lnSpc>
              <a:buNone/>
            </a:pPr>
            <a:r>
              <a:rPr lang="en-US" sz="1750" dirty="0">
                <a:solidFill>
                  <a:srgbClr val="3B3535"/>
                </a:solidFill>
                <a:latin typeface="Sora" pitchFamily="34" charset="0"/>
                <a:ea typeface="Sora" pitchFamily="34" charset="-122"/>
                <a:cs typeface="Sora" pitchFamily="34" charset="-120"/>
              </a:rPr>
              <a:t>The trends suggest that there was a period of growth leading up to a peak, followed by a sharp decline. This could indicate seasonal effects, market saturation, or other external factors impacting sales.</a:t>
            </a:r>
            <a:endParaRPr lang="en-US" sz="1750" dirty="0"/>
          </a:p>
        </p:txBody>
      </p:sp>
      <p:pic>
        <p:nvPicPr>
          <p:cNvPr id="10" name="Image 2" descr="preencoded.png"/>
          <p:cNvPicPr>
            <a:picLocks noChangeAspect="1"/>
          </p:cNvPicPr>
          <p:nvPr/>
        </p:nvPicPr>
        <p:blipFill>
          <a:blip r:embed="rId5"/>
          <a:stretch>
            <a:fillRect/>
          </a:stretch>
        </p:blipFill>
        <p:spPr>
          <a:xfrm>
            <a:off x="5463540" y="1715691"/>
            <a:ext cx="3703320" cy="888682"/>
          </a:xfrm>
          <a:prstGeom prst="rect">
            <a:avLst/>
          </a:prstGeom>
        </p:spPr>
      </p:pic>
      <p:sp>
        <p:nvSpPr>
          <p:cNvPr id="11" name="Text 6"/>
          <p:cNvSpPr/>
          <p:nvPr/>
        </p:nvSpPr>
        <p:spPr>
          <a:xfrm>
            <a:off x="5685711" y="2937629"/>
            <a:ext cx="3176707" cy="347186"/>
          </a:xfrm>
          <a:prstGeom prst="rect">
            <a:avLst/>
          </a:prstGeom>
          <a:noFill/>
          <a:ln/>
        </p:spPr>
        <p:txBody>
          <a:bodyPr wrap="none" rtlCol="0" anchor="t"/>
          <a:lstStyle/>
          <a:p>
            <a:pPr marL="0" indent="0" algn="l">
              <a:lnSpc>
                <a:spcPts val="2734"/>
              </a:lnSpc>
              <a:buNone/>
            </a:pPr>
            <a:r>
              <a:rPr lang="en-US" sz="2187" b="1" dirty="0">
                <a:solidFill>
                  <a:srgbClr val="3B3535"/>
                </a:solidFill>
                <a:latin typeface="Alexandria" pitchFamily="34" charset="0"/>
                <a:ea typeface="Alexandria" pitchFamily="34" charset="-122"/>
                <a:cs typeface="Alexandria" pitchFamily="34" charset="-120"/>
              </a:rPr>
              <a:t>Consumer Preferences</a:t>
            </a:r>
            <a:endParaRPr lang="en-US" sz="2187" dirty="0"/>
          </a:p>
        </p:txBody>
      </p:sp>
      <p:sp>
        <p:nvSpPr>
          <p:cNvPr id="12" name="Text 7"/>
          <p:cNvSpPr/>
          <p:nvPr/>
        </p:nvSpPr>
        <p:spPr>
          <a:xfrm>
            <a:off x="5685711" y="3418046"/>
            <a:ext cx="3258979" cy="2132409"/>
          </a:xfrm>
          <a:prstGeom prst="rect">
            <a:avLst/>
          </a:prstGeom>
          <a:noFill/>
          <a:ln/>
        </p:spPr>
        <p:txBody>
          <a:bodyPr wrap="square" rtlCol="0" anchor="t"/>
          <a:lstStyle/>
          <a:p>
            <a:pPr marL="0" indent="0" algn="l">
              <a:lnSpc>
                <a:spcPts val="2799"/>
              </a:lnSpc>
              <a:buNone/>
            </a:pPr>
            <a:r>
              <a:rPr lang="en-US" sz="1750" dirty="0">
                <a:solidFill>
                  <a:srgbClr val="3B3535"/>
                </a:solidFill>
                <a:latin typeface="Sora" pitchFamily="34" charset="0"/>
                <a:ea typeface="Sora" pitchFamily="34" charset="-122"/>
                <a:cs typeface="Sora" pitchFamily="34" charset="-120"/>
              </a:rPr>
              <a:t>Observations helped in understanding market dynamics and tailoring marketing strategies to each country’s consumer preferences.</a:t>
            </a:r>
            <a:endParaRPr lang="en-US" sz="1750" dirty="0"/>
          </a:p>
        </p:txBody>
      </p:sp>
      <p:pic>
        <p:nvPicPr>
          <p:cNvPr id="13" name="Image 3" descr="preencoded.png"/>
          <p:cNvPicPr>
            <a:picLocks noChangeAspect="1"/>
          </p:cNvPicPr>
          <p:nvPr/>
        </p:nvPicPr>
        <p:blipFill>
          <a:blip r:embed="rId6"/>
          <a:stretch>
            <a:fillRect/>
          </a:stretch>
        </p:blipFill>
        <p:spPr>
          <a:xfrm>
            <a:off x="9166860" y="1715691"/>
            <a:ext cx="3703320" cy="888682"/>
          </a:xfrm>
          <a:prstGeom prst="rect">
            <a:avLst/>
          </a:prstGeom>
        </p:spPr>
      </p:pic>
      <p:sp>
        <p:nvSpPr>
          <p:cNvPr id="14" name="Text 8"/>
          <p:cNvSpPr/>
          <p:nvPr/>
        </p:nvSpPr>
        <p:spPr>
          <a:xfrm>
            <a:off x="9389031" y="2937629"/>
            <a:ext cx="3258979" cy="694373"/>
          </a:xfrm>
          <a:prstGeom prst="rect">
            <a:avLst/>
          </a:prstGeom>
          <a:noFill/>
          <a:ln/>
        </p:spPr>
        <p:txBody>
          <a:bodyPr wrap="square" rtlCol="0" anchor="t"/>
          <a:lstStyle/>
          <a:p>
            <a:pPr marL="0" indent="0" algn="l">
              <a:lnSpc>
                <a:spcPts val="2734"/>
              </a:lnSpc>
              <a:buNone/>
            </a:pPr>
            <a:r>
              <a:rPr lang="en-US" sz="2187" b="1" dirty="0">
                <a:solidFill>
                  <a:srgbClr val="3B3535"/>
                </a:solidFill>
                <a:latin typeface="Alexandria" pitchFamily="34" charset="0"/>
                <a:ea typeface="Alexandria" pitchFamily="34" charset="-122"/>
                <a:cs typeface="Alexandria" pitchFamily="34" charset="-120"/>
              </a:rPr>
              <a:t>Product Portfolio Analysis</a:t>
            </a:r>
            <a:endParaRPr lang="en-US" sz="2187" dirty="0"/>
          </a:p>
        </p:txBody>
      </p:sp>
      <p:sp>
        <p:nvSpPr>
          <p:cNvPr id="15" name="Text 9"/>
          <p:cNvSpPr/>
          <p:nvPr/>
        </p:nvSpPr>
        <p:spPr>
          <a:xfrm>
            <a:off x="9389031" y="3765233"/>
            <a:ext cx="3258979" cy="3554016"/>
          </a:xfrm>
          <a:prstGeom prst="rect">
            <a:avLst/>
          </a:prstGeom>
          <a:noFill/>
          <a:ln/>
        </p:spPr>
        <p:txBody>
          <a:bodyPr wrap="square" rtlCol="0" anchor="t"/>
          <a:lstStyle/>
          <a:p>
            <a:pPr marL="0" indent="0" algn="l">
              <a:lnSpc>
                <a:spcPts val="2799"/>
              </a:lnSpc>
              <a:buNone/>
            </a:pPr>
            <a:r>
              <a:rPr lang="en-US" sz="1750" dirty="0">
                <a:solidFill>
                  <a:srgbClr val="3B3535"/>
                </a:solidFill>
                <a:latin typeface="Sora" pitchFamily="34" charset="0"/>
                <a:ea typeface="Sora" pitchFamily="34" charset="-122"/>
                <a:cs typeface="Sora" pitchFamily="34" charset="-120"/>
              </a:rPr>
              <a:t>Certain products are favored by specific age groups, which could inform targeted marketing strategies and product development. It’s also important to consider the potential reasons behind these preferences, such as lifestyle or purchasing power.</a:t>
            </a:r>
            <a:endParaRPr lang="en-US" sz="1750" dirty="0"/>
          </a:p>
        </p:txBody>
      </p:sp>
      <p:pic>
        <p:nvPicPr>
          <p:cNvPr id="17" name="Picture 16">
            <a:extLst>
              <a:ext uri="{FF2B5EF4-FFF2-40B4-BE49-F238E27FC236}">
                <a16:creationId xmlns:a16="http://schemas.microsoft.com/office/drawing/2014/main" id="{DB247ABF-C4E7-582C-5469-FE32EBADBB45}"/>
              </a:ext>
            </a:extLst>
          </p:cNvPr>
          <p:cNvPicPr>
            <a:picLocks noChangeAspect="1"/>
          </p:cNvPicPr>
          <p:nvPr/>
        </p:nvPicPr>
        <p:blipFill>
          <a:blip r:embed="rId7">
            <a:alphaModFix amt="20000"/>
          </a:blip>
          <a:stretch>
            <a:fillRect/>
          </a:stretch>
        </p:blipFill>
        <p:spPr>
          <a:xfrm>
            <a:off x="0" y="0"/>
            <a:ext cx="14630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68429" y="893088"/>
            <a:ext cx="7607141" cy="1280636"/>
          </a:xfrm>
          <a:prstGeom prst="rect">
            <a:avLst/>
          </a:prstGeom>
          <a:noFill/>
          <a:ln/>
        </p:spPr>
        <p:txBody>
          <a:bodyPr wrap="square" rtlCol="0" anchor="t"/>
          <a:lstStyle/>
          <a:p>
            <a:pPr marL="0" indent="0">
              <a:lnSpc>
                <a:spcPts val="5043"/>
              </a:lnSpc>
              <a:buNone/>
            </a:pPr>
            <a:r>
              <a:rPr lang="en-US" sz="4034" b="1" dirty="0">
                <a:solidFill>
                  <a:srgbClr val="1F1E1E"/>
                </a:solidFill>
                <a:latin typeface="Alexandria" pitchFamily="34" charset="0"/>
                <a:ea typeface="Alexandria" pitchFamily="34" charset="-122"/>
                <a:cs typeface="Alexandria" pitchFamily="34" charset="-120"/>
              </a:rPr>
              <a:t>Challenges Faced During the Analysis</a:t>
            </a:r>
            <a:endParaRPr lang="en-US" sz="4034" dirty="0"/>
          </a:p>
        </p:txBody>
      </p:sp>
      <p:sp>
        <p:nvSpPr>
          <p:cNvPr id="6" name="Text 3"/>
          <p:cNvSpPr/>
          <p:nvPr/>
        </p:nvSpPr>
        <p:spPr>
          <a:xfrm>
            <a:off x="768429" y="2481024"/>
            <a:ext cx="7607141" cy="655558"/>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This research is delimited to analyzing sales data of bikes, accessories, and clothing for a generic data set within a defined timeframe. </a:t>
            </a:r>
            <a:endParaRPr lang="en-US" sz="1614" dirty="0"/>
          </a:p>
        </p:txBody>
      </p:sp>
      <p:sp>
        <p:nvSpPr>
          <p:cNvPr id="7" name="Text 4"/>
          <p:cNvSpPr/>
          <p:nvPr/>
        </p:nvSpPr>
        <p:spPr>
          <a:xfrm>
            <a:off x="768429" y="3367088"/>
            <a:ext cx="7607141" cy="983337"/>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However, a notable challenge experienced during the analysis was the limited availability of data on customer demographics and psychographics. This informatio</a:t>
            </a:r>
            <a:endParaRPr lang="en-US" sz="1614" dirty="0"/>
          </a:p>
        </p:txBody>
      </p:sp>
      <p:sp>
        <p:nvSpPr>
          <p:cNvPr id="8" name="Text 5"/>
          <p:cNvSpPr/>
          <p:nvPr/>
        </p:nvSpPr>
        <p:spPr>
          <a:xfrm>
            <a:off x="768429" y="4580930"/>
            <a:ext cx="7607141" cy="655558"/>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n would have provided valuable insights into the target market and aided in developing more nuanced marketing strategies. </a:t>
            </a:r>
            <a:endParaRPr lang="en-US" sz="1614" dirty="0"/>
          </a:p>
        </p:txBody>
      </p:sp>
      <p:sp>
        <p:nvSpPr>
          <p:cNvPr id="9" name="Text 6"/>
          <p:cNvSpPr/>
          <p:nvPr/>
        </p:nvSpPr>
        <p:spPr>
          <a:xfrm>
            <a:off x="768429" y="5466993"/>
            <a:ext cx="7607141" cy="983337"/>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The scope of analysis includes internal sales data, and external factors such as market competition, industry trends, and regulatory changes may be considered to provide a holistic view of the sales landscape. </a:t>
            </a:r>
            <a:endParaRPr lang="en-US" sz="1614" dirty="0"/>
          </a:p>
        </p:txBody>
      </p:sp>
      <p:sp>
        <p:nvSpPr>
          <p:cNvPr id="10" name="Text 7"/>
          <p:cNvSpPr/>
          <p:nvPr/>
        </p:nvSpPr>
        <p:spPr>
          <a:xfrm>
            <a:off x="768429" y="6680835"/>
            <a:ext cx="7607141" cy="655558"/>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However, this report does not delve into qualitative aspects such as customer feedback or qualitative market research methods.</a:t>
            </a:r>
            <a:endParaRPr lang="en-US" sz="161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11151"/>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5668" y="937260"/>
            <a:ext cx="5395079" cy="674251"/>
          </a:xfrm>
          <a:prstGeom prst="rect">
            <a:avLst/>
          </a:prstGeom>
          <a:noFill/>
          <a:ln/>
        </p:spPr>
        <p:txBody>
          <a:bodyPr wrap="none" rtlCol="0" anchor="t"/>
          <a:lstStyle/>
          <a:p>
            <a:pPr marL="0" indent="0">
              <a:lnSpc>
                <a:spcPts val="5310"/>
              </a:lnSpc>
              <a:buNone/>
            </a:pPr>
            <a:r>
              <a:rPr lang="en-US" sz="4248" b="1" dirty="0">
                <a:solidFill>
                  <a:srgbClr val="1F1E1E"/>
                </a:solidFill>
                <a:latin typeface="Alexandria" pitchFamily="34" charset="0"/>
                <a:ea typeface="Alexandria" pitchFamily="34" charset="-122"/>
                <a:cs typeface="Alexandria" pitchFamily="34" charset="-120"/>
              </a:rPr>
              <a:t>Conclusion </a:t>
            </a:r>
            <a:endParaRPr lang="en-US" sz="4248" dirty="0"/>
          </a:p>
        </p:txBody>
      </p:sp>
      <p:sp>
        <p:nvSpPr>
          <p:cNvPr id="6" name="Text 3"/>
          <p:cNvSpPr/>
          <p:nvPr/>
        </p:nvSpPr>
        <p:spPr>
          <a:xfrm>
            <a:off x="6295668" y="1935123"/>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Sales vary significantly by year and month, indicating seasonal trends that can inform inventory management and marketing strategies. </a:t>
            </a:r>
            <a:endParaRPr lang="en-US" sz="1699" dirty="0"/>
          </a:p>
        </p:txBody>
      </p:sp>
      <p:sp>
        <p:nvSpPr>
          <p:cNvPr id="7" name="Text 4"/>
          <p:cNvSpPr/>
          <p:nvPr/>
        </p:nvSpPr>
        <p:spPr>
          <a:xfrm>
            <a:off x="6295668" y="2868454"/>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Understanding customer demographics is crucial for targeted marketing campaigns and product development. </a:t>
            </a:r>
            <a:endParaRPr lang="en-US" sz="1699" dirty="0"/>
          </a:p>
        </p:txBody>
      </p:sp>
      <p:sp>
        <p:nvSpPr>
          <p:cNvPr id="8" name="Text 5"/>
          <p:cNvSpPr/>
          <p:nvPr/>
        </p:nvSpPr>
        <p:spPr>
          <a:xfrm>
            <a:off x="6295668" y="3801785"/>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Geographical analysis reveals potential markets for expansion and regional preferences that can be leveraged for targeted promotions. </a:t>
            </a:r>
            <a:endParaRPr lang="en-US" sz="1699" dirty="0"/>
          </a:p>
        </p:txBody>
      </p:sp>
      <p:sp>
        <p:nvSpPr>
          <p:cNvPr id="9" name="Text 6"/>
          <p:cNvSpPr/>
          <p:nvPr/>
        </p:nvSpPr>
        <p:spPr>
          <a:xfrm>
            <a:off x="6295668" y="4735116"/>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Product performance analysis highlights top-selling items and areas for improvement or diversification. </a:t>
            </a:r>
            <a:endParaRPr lang="en-US" sz="1699" dirty="0"/>
          </a:p>
        </p:txBody>
      </p:sp>
      <p:sp>
        <p:nvSpPr>
          <p:cNvPr id="10" name="Text 7"/>
          <p:cNvSpPr/>
          <p:nvPr/>
        </p:nvSpPr>
        <p:spPr>
          <a:xfrm>
            <a:off x="6295668" y="5668447"/>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Quantity and profitability analysis provides insights into demand and financial performance. </a:t>
            </a:r>
            <a:endParaRPr lang="en-US" sz="1699" dirty="0"/>
          </a:p>
        </p:txBody>
      </p:sp>
      <p:sp>
        <p:nvSpPr>
          <p:cNvPr id="11" name="Text 8"/>
          <p:cNvSpPr/>
          <p:nvPr/>
        </p:nvSpPr>
        <p:spPr>
          <a:xfrm>
            <a:off x="6295668" y="6601778"/>
            <a:ext cx="7525464" cy="690563"/>
          </a:xfrm>
          <a:prstGeom prst="rect">
            <a:avLst/>
          </a:prstGeom>
          <a:noFill/>
          <a:ln/>
        </p:spPr>
        <p:txBody>
          <a:bodyPr wrap="square" rtlCol="0" anchor="t"/>
          <a:lstStyle/>
          <a:p>
            <a:pPr marL="0" indent="0">
              <a:lnSpc>
                <a:spcPts val="2719"/>
              </a:lnSpc>
              <a:buNone/>
            </a:pPr>
            <a:r>
              <a:rPr lang="en-US" sz="1699" dirty="0">
                <a:solidFill>
                  <a:srgbClr val="3B3535"/>
                </a:solidFill>
                <a:latin typeface="Sora" pitchFamily="34" charset="0"/>
                <a:ea typeface="Sora" pitchFamily="34" charset="-122"/>
                <a:cs typeface="Sora" pitchFamily="34" charset="-120"/>
              </a:rPr>
              <a:t>Correlation analysis can uncover hidden patterns and relationships within the data, guiding strategic decision-making.</a:t>
            </a:r>
            <a:endParaRPr lang="en-US" sz="169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AFA">
              <a:alpha val="85000"/>
            </a:srgbClr>
          </a:solidFill>
          <a:ln/>
        </p:spPr>
      </p:sp>
      <p:sp>
        <p:nvSpPr>
          <p:cNvPr id="6" name="Text 3"/>
          <p:cNvSpPr/>
          <p:nvPr/>
        </p:nvSpPr>
        <p:spPr>
          <a:xfrm>
            <a:off x="1760220" y="2156936"/>
            <a:ext cx="11109960" cy="355402"/>
          </a:xfrm>
          <a:prstGeom prst="rect">
            <a:avLst/>
          </a:prstGeom>
          <a:noFill/>
          <a:ln/>
        </p:spPr>
        <p:txBody>
          <a:bodyPr wrap="none" rtlCol="0" anchor="t"/>
          <a:lstStyle/>
          <a:p>
            <a:pPr marL="0" indent="0">
              <a:lnSpc>
                <a:spcPts val="2799"/>
              </a:lnSpc>
              <a:buNone/>
            </a:pPr>
            <a:endParaRPr lang="en-US" sz="1750" dirty="0"/>
          </a:p>
        </p:txBody>
      </p:sp>
      <p:sp>
        <p:nvSpPr>
          <p:cNvPr id="7" name="Text 4"/>
          <p:cNvSpPr/>
          <p:nvPr/>
        </p:nvSpPr>
        <p:spPr>
          <a:xfrm>
            <a:off x="6259770" y="5793343"/>
            <a:ext cx="7665839" cy="958215"/>
          </a:xfrm>
          <a:prstGeom prst="rect">
            <a:avLst/>
          </a:prstGeom>
          <a:noFill/>
          <a:ln/>
        </p:spPr>
        <p:txBody>
          <a:bodyPr wrap="none" rtlCol="0" anchor="t"/>
          <a:lstStyle/>
          <a:p>
            <a:pPr marL="0" indent="0" algn="r">
              <a:lnSpc>
                <a:spcPts val="7545"/>
              </a:lnSpc>
              <a:buNone/>
            </a:pPr>
            <a:r>
              <a:rPr lang="en-US" sz="6600" b="1" dirty="0">
                <a:latin typeface="Alexandria" pitchFamily="34" charset="0"/>
                <a:ea typeface="Alexandria" pitchFamily="34" charset="-122"/>
                <a:cs typeface="Alexandria" pitchFamily="34" charset="-120"/>
              </a:rPr>
              <a:t>THANK YOU!</a:t>
            </a:r>
            <a:endParaRPr lang="en-US" sz="6600" dirty="0"/>
          </a:p>
        </p:txBody>
      </p:sp>
      <p:sp>
        <p:nvSpPr>
          <p:cNvPr id="8" name="Text 5"/>
          <p:cNvSpPr/>
          <p:nvPr/>
        </p:nvSpPr>
        <p:spPr>
          <a:xfrm>
            <a:off x="10092690" y="4025979"/>
            <a:ext cx="2777490" cy="347186"/>
          </a:xfrm>
          <a:prstGeom prst="rect">
            <a:avLst/>
          </a:prstGeom>
          <a:noFill/>
          <a:ln/>
        </p:spPr>
        <p:txBody>
          <a:bodyPr wrap="none" rtlCol="0" anchor="t"/>
          <a:lstStyle/>
          <a:p>
            <a:pPr marL="0" indent="0" algn="r">
              <a:lnSpc>
                <a:spcPts val="2734"/>
              </a:lnSpc>
              <a:buNone/>
            </a:pPr>
            <a:endParaRPr lang="en-US" sz="2187" dirty="0"/>
          </a:p>
        </p:txBody>
      </p:sp>
      <p:sp>
        <p:nvSpPr>
          <p:cNvPr id="9" name="Text 6"/>
          <p:cNvSpPr/>
          <p:nvPr/>
        </p:nvSpPr>
        <p:spPr>
          <a:xfrm>
            <a:off x="1760220" y="4706422"/>
            <a:ext cx="11109960" cy="355402"/>
          </a:xfrm>
          <a:prstGeom prst="rect">
            <a:avLst/>
          </a:prstGeom>
          <a:noFill/>
          <a:ln/>
        </p:spPr>
        <p:txBody>
          <a:bodyPr wrap="none" rtlCol="0" anchor="t"/>
          <a:lstStyle/>
          <a:p>
            <a:pPr marL="0" indent="0" algn="r">
              <a:lnSpc>
                <a:spcPts val="2799"/>
              </a:lnSpc>
              <a:buNone/>
            </a:pPr>
            <a:endParaRPr lang="en-US" sz="1750" dirty="0"/>
          </a:p>
        </p:txBody>
      </p:sp>
      <p:sp>
        <p:nvSpPr>
          <p:cNvPr id="10" name="Text 7"/>
          <p:cNvSpPr/>
          <p:nvPr/>
        </p:nvSpPr>
        <p:spPr>
          <a:xfrm>
            <a:off x="1760220" y="5311735"/>
            <a:ext cx="11109960" cy="355402"/>
          </a:xfrm>
          <a:prstGeom prst="rect">
            <a:avLst/>
          </a:prstGeom>
          <a:noFill/>
          <a:ln/>
        </p:spPr>
        <p:txBody>
          <a:bodyPr wrap="none" rtlCol="0" anchor="t"/>
          <a:lstStyle/>
          <a:p>
            <a:pPr marL="0" indent="0" algn="r">
              <a:lnSpc>
                <a:spcPts val="2799"/>
              </a:lnSpc>
              <a:buNone/>
            </a:pPr>
            <a:endParaRPr lang="en-US" sz="1750" dirty="0"/>
          </a:p>
        </p:txBody>
      </p:sp>
      <p:sp>
        <p:nvSpPr>
          <p:cNvPr id="11" name="Text 8"/>
          <p:cNvSpPr/>
          <p:nvPr/>
        </p:nvSpPr>
        <p:spPr>
          <a:xfrm>
            <a:off x="1760220" y="5917049"/>
            <a:ext cx="11109960" cy="355402"/>
          </a:xfrm>
          <a:prstGeom prst="rect">
            <a:avLst/>
          </a:prstGeom>
          <a:noFill/>
          <a:ln/>
        </p:spPr>
        <p:txBody>
          <a:bodyPr wrap="none" rtlCol="0" anchor="t"/>
          <a:lstStyle/>
          <a:p>
            <a:pPr marL="0" indent="0" algn="r">
              <a:lnSpc>
                <a:spcPts val="2799"/>
              </a:lnSpc>
              <a:buNone/>
            </a:pPr>
            <a:endParaRPr lang="en-US" sz="1750" dirty="0"/>
          </a:p>
        </p:txBody>
      </p:sp>
      <p:pic>
        <p:nvPicPr>
          <p:cNvPr id="13" name="Picture 12">
            <a:extLst>
              <a:ext uri="{FF2B5EF4-FFF2-40B4-BE49-F238E27FC236}">
                <a16:creationId xmlns:a16="http://schemas.microsoft.com/office/drawing/2014/main" id="{A5D3ECBB-65CC-AABA-A8FF-D58FD3D242C9}"/>
              </a:ext>
            </a:extLst>
          </p:cNvPr>
          <p:cNvPicPr>
            <a:picLocks noChangeAspect="1"/>
          </p:cNvPicPr>
          <p:nvPr/>
        </p:nvPicPr>
        <p:blipFill rotWithShape="1">
          <a:blip r:embed="rId4">
            <a:alphaModFix/>
          </a:blip>
          <a:srcRect l="13740" r="18151"/>
          <a:stretch/>
        </p:blipFill>
        <p:spPr>
          <a:xfrm>
            <a:off x="-3947531" y="-270351"/>
            <a:ext cx="10404188" cy="85926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0EFC-FB77-C679-F324-D5E9DC795298}"/>
              </a:ext>
            </a:extLst>
          </p:cNvPr>
          <p:cNvSpPr>
            <a:spLocks noGrp="1"/>
          </p:cNvSpPr>
          <p:nvPr>
            <p:ph type="ctrTitle"/>
          </p:nvPr>
        </p:nvSpPr>
        <p:spPr/>
        <p:txBody>
          <a:bodyPr>
            <a:normAutofit/>
          </a:bodyPr>
          <a:lstStyle/>
          <a:p>
            <a:pPr algn="r"/>
            <a:r>
              <a:rPr lang="en-IN" sz="5400" dirty="0"/>
              <a:t>Team: Digital Disruptors</a:t>
            </a:r>
          </a:p>
        </p:txBody>
      </p:sp>
      <p:sp>
        <p:nvSpPr>
          <p:cNvPr id="3" name="Subtitle 2">
            <a:extLst>
              <a:ext uri="{FF2B5EF4-FFF2-40B4-BE49-F238E27FC236}">
                <a16:creationId xmlns:a16="http://schemas.microsoft.com/office/drawing/2014/main" id="{F067BF16-46FF-8ABB-429E-FF75D6DBD290}"/>
              </a:ext>
            </a:extLst>
          </p:cNvPr>
          <p:cNvSpPr>
            <a:spLocks noGrp="1"/>
          </p:cNvSpPr>
          <p:nvPr>
            <p:ph type="subTitle" idx="1"/>
          </p:nvPr>
        </p:nvSpPr>
        <p:spPr/>
        <p:txBody>
          <a:bodyPr>
            <a:normAutofit lnSpcReduction="10000"/>
          </a:bodyPr>
          <a:lstStyle/>
          <a:p>
            <a:pPr algn="r"/>
            <a:r>
              <a:rPr lang="en-IN" dirty="0"/>
              <a:t>Members: </a:t>
            </a:r>
          </a:p>
          <a:p>
            <a:pPr algn="r"/>
            <a:r>
              <a:rPr lang="en-IN" dirty="0" err="1"/>
              <a:t>Chaithanya</a:t>
            </a:r>
            <a:r>
              <a:rPr lang="en-IN" dirty="0"/>
              <a:t> Gowda</a:t>
            </a:r>
          </a:p>
          <a:p>
            <a:pPr algn="r"/>
            <a:r>
              <a:rPr lang="en-IN" dirty="0" err="1"/>
              <a:t>Tapabrata</a:t>
            </a:r>
            <a:r>
              <a:rPr lang="en-IN" dirty="0"/>
              <a:t> Banerjee</a:t>
            </a:r>
          </a:p>
          <a:p>
            <a:pPr algn="r"/>
            <a:r>
              <a:rPr lang="en-IN" dirty="0"/>
              <a:t>Avani Shaji Krishna</a:t>
            </a:r>
          </a:p>
        </p:txBody>
      </p:sp>
      <p:pic>
        <p:nvPicPr>
          <p:cNvPr id="5" name="Picture 4">
            <a:extLst>
              <a:ext uri="{FF2B5EF4-FFF2-40B4-BE49-F238E27FC236}">
                <a16:creationId xmlns:a16="http://schemas.microsoft.com/office/drawing/2014/main" id="{E29B1ADD-4A05-74ED-CE61-B08E40487E3E}"/>
              </a:ext>
            </a:extLst>
          </p:cNvPr>
          <p:cNvPicPr>
            <a:picLocks noChangeAspect="1"/>
          </p:cNvPicPr>
          <p:nvPr/>
        </p:nvPicPr>
        <p:blipFill>
          <a:blip r:embed="rId2">
            <a:alphaModFix amt="35000"/>
          </a:blip>
          <a:stretch>
            <a:fillRect/>
          </a:stretch>
        </p:blipFill>
        <p:spPr>
          <a:xfrm>
            <a:off x="0" y="-274320"/>
            <a:ext cx="14630400" cy="8778240"/>
          </a:xfrm>
          <a:prstGeom prst="rect">
            <a:avLst/>
          </a:prstGeom>
        </p:spPr>
      </p:pic>
    </p:spTree>
    <p:extLst>
      <p:ext uri="{BB962C8B-B14F-4D97-AF65-F5344CB8AC3E}">
        <p14:creationId xmlns:p14="http://schemas.microsoft.com/office/powerpoint/2010/main" val="292489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875115"/>
            <a:ext cx="5576530" cy="694373"/>
          </a:xfrm>
          <a:prstGeom prst="rect">
            <a:avLst/>
          </a:prstGeom>
          <a:noFill/>
          <a:ln/>
        </p:spPr>
        <p:txBody>
          <a:bodyPr wrap="none" rtlCol="0" anchor="t"/>
          <a:lstStyle/>
          <a:p>
            <a:pPr marL="0" indent="0" algn="ctr">
              <a:lnSpc>
                <a:spcPts val="5468"/>
              </a:lnSpc>
              <a:buNone/>
            </a:pPr>
            <a:r>
              <a:rPr lang="en-US" sz="4374" b="1" dirty="0">
                <a:solidFill>
                  <a:srgbClr val="1F1E1E"/>
                </a:solidFill>
                <a:latin typeface="Alexandria" pitchFamily="34" charset="0"/>
                <a:ea typeface="Alexandria" pitchFamily="34" charset="-122"/>
                <a:cs typeface="Alexandria" pitchFamily="34" charset="-120"/>
              </a:rPr>
              <a:t>Problem Statement</a:t>
            </a:r>
            <a:endParaRPr lang="en-US" sz="4374" dirty="0"/>
          </a:p>
        </p:txBody>
      </p:sp>
      <p:sp>
        <p:nvSpPr>
          <p:cNvPr id="6" name="Shape 3"/>
          <p:cNvSpPr/>
          <p:nvPr/>
        </p:nvSpPr>
        <p:spPr>
          <a:xfrm>
            <a:off x="4490799" y="3076337"/>
            <a:ext cx="499943" cy="499943"/>
          </a:xfrm>
          <a:prstGeom prst="roundRect">
            <a:avLst>
              <a:gd name="adj" fmla="val 20000"/>
            </a:avLst>
          </a:prstGeom>
          <a:solidFill>
            <a:srgbClr val="D5DCF6"/>
          </a:solidFill>
          <a:ln w="7620">
            <a:solidFill>
              <a:srgbClr val="BBC2DC"/>
            </a:solidFill>
            <a:prstDash val="solid"/>
          </a:ln>
        </p:spPr>
      </p:sp>
      <p:sp>
        <p:nvSpPr>
          <p:cNvPr id="7" name="Text 4"/>
          <p:cNvSpPr/>
          <p:nvPr/>
        </p:nvSpPr>
        <p:spPr>
          <a:xfrm>
            <a:off x="4675227" y="3118009"/>
            <a:ext cx="131088"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1</a:t>
            </a:r>
            <a:endParaRPr lang="en-US" sz="2624" dirty="0"/>
          </a:p>
        </p:txBody>
      </p:sp>
      <p:sp>
        <p:nvSpPr>
          <p:cNvPr id="8" name="Text 5"/>
          <p:cNvSpPr/>
          <p:nvPr/>
        </p:nvSpPr>
        <p:spPr>
          <a:xfrm>
            <a:off x="5212913" y="3152656"/>
            <a:ext cx="3504605" cy="347186"/>
          </a:xfrm>
          <a:prstGeom prst="rect">
            <a:avLst/>
          </a:prstGeom>
          <a:noFill/>
          <a:ln/>
        </p:spPr>
        <p:txBody>
          <a:bodyPr wrap="none" rtlCol="0" anchor="t"/>
          <a:lstStyle/>
          <a:p>
            <a:pPr marL="0" indent="0">
              <a:lnSpc>
                <a:spcPts val="2734"/>
              </a:lnSpc>
              <a:buNone/>
            </a:pPr>
            <a:r>
              <a:rPr lang="en-US" sz="2187" b="1" dirty="0">
                <a:solidFill>
                  <a:srgbClr val="3B3535"/>
                </a:solidFill>
                <a:latin typeface="Alexandria" pitchFamily="34" charset="0"/>
                <a:ea typeface="Alexandria" pitchFamily="34" charset="-122"/>
                <a:cs typeface="Alexandria" pitchFamily="34" charset="-120"/>
              </a:rPr>
              <a:t>Understand Sales Trends</a:t>
            </a:r>
            <a:endParaRPr lang="en-US" sz="2187" dirty="0"/>
          </a:p>
        </p:txBody>
      </p:sp>
      <p:sp>
        <p:nvSpPr>
          <p:cNvPr id="9" name="Text 6"/>
          <p:cNvSpPr/>
          <p:nvPr/>
        </p:nvSpPr>
        <p:spPr>
          <a:xfrm>
            <a:off x="5212913" y="3633073"/>
            <a:ext cx="3820001" cy="1066205"/>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Identify patterns and trends in the sales data to better inform business strategies.</a:t>
            </a:r>
            <a:endParaRPr lang="en-US" sz="1750" dirty="0"/>
          </a:p>
        </p:txBody>
      </p:sp>
      <p:sp>
        <p:nvSpPr>
          <p:cNvPr id="10" name="Shape 7"/>
          <p:cNvSpPr/>
          <p:nvPr/>
        </p:nvSpPr>
        <p:spPr>
          <a:xfrm>
            <a:off x="9255085" y="3076337"/>
            <a:ext cx="499943" cy="499943"/>
          </a:xfrm>
          <a:prstGeom prst="roundRect">
            <a:avLst>
              <a:gd name="adj" fmla="val 20000"/>
            </a:avLst>
          </a:prstGeom>
          <a:solidFill>
            <a:srgbClr val="D5DCF6"/>
          </a:solidFill>
          <a:ln w="7620">
            <a:solidFill>
              <a:srgbClr val="BBC2DC"/>
            </a:solidFill>
            <a:prstDash val="solid"/>
          </a:ln>
        </p:spPr>
      </p:sp>
      <p:sp>
        <p:nvSpPr>
          <p:cNvPr id="11" name="Text 8"/>
          <p:cNvSpPr/>
          <p:nvPr/>
        </p:nvSpPr>
        <p:spPr>
          <a:xfrm>
            <a:off x="9405461" y="3118009"/>
            <a:ext cx="199072"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2</a:t>
            </a:r>
            <a:endParaRPr lang="en-US" sz="2624" dirty="0"/>
          </a:p>
        </p:txBody>
      </p:sp>
      <p:sp>
        <p:nvSpPr>
          <p:cNvPr id="12" name="Text 9"/>
          <p:cNvSpPr/>
          <p:nvPr/>
        </p:nvSpPr>
        <p:spPr>
          <a:xfrm>
            <a:off x="9977199" y="3152656"/>
            <a:ext cx="3820001" cy="694373"/>
          </a:xfrm>
          <a:prstGeom prst="rect">
            <a:avLst/>
          </a:prstGeom>
          <a:noFill/>
          <a:ln/>
        </p:spPr>
        <p:txBody>
          <a:bodyPr wrap="square" rtlCol="0" anchor="t"/>
          <a:lstStyle/>
          <a:p>
            <a:pPr marL="0" indent="0">
              <a:lnSpc>
                <a:spcPts val="2734"/>
              </a:lnSpc>
              <a:buNone/>
            </a:pPr>
            <a:r>
              <a:rPr lang="en-US" sz="2187" b="1" dirty="0">
                <a:solidFill>
                  <a:srgbClr val="3B3535"/>
                </a:solidFill>
                <a:latin typeface="Alexandria" pitchFamily="34" charset="0"/>
                <a:ea typeface="Alexandria" pitchFamily="34" charset="-122"/>
                <a:cs typeface="Alexandria" pitchFamily="34" charset="-120"/>
              </a:rPr>
              <a:t>Identify Top Performing Products</a:t>
            </a:r>
            <a:endParaRPr lang="en-US" sz="2187" dirty="0"/>
          </a:p>
        </p:txBody>
      </p:sp>
      <p:sp>
        <p:nvSpPr>
          <p:cNvPr id="13" name="Text 10"/>
          <p:cNvSpPr/>
          <p:nvPr/>
        </p:nvSpPr>
        <p:spPr>
          <a:xfrm>
            <a:off x="9977199" y="3980259"/>
            <a:ext cx="3820001" cy="1066205"/>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Determine the best-selling products and understand the factors driving their performance.</a:t>
            </a:r>
            <a:endParaRPr lang="en-US" sz="1750" dirty="0"/>
          </a:p>
        </p:txBody>
      </p:sp>
      <p:sp>
        <p:nvSpPr>
          <p:cNvPr id="14" name="Shape 11"/>
          <p:cNvSpPr/>
          <p:nvPr/>
        </p:nvSpPr>
        <p:spPr>
          <a:xfrm>
            <a:off x="4490799" y="5442228"/>
            <a:ext cx="499943" cy="499943"/>
          </a:xfrm>
          <a:prstGeom prst="roundRect">
            <a:avLst>
              <a:gd name="adj" fmla="val 20000"/>
            </a:avLst>
          </a:prstGeom>
          <a:solidFill>
            <a:srgbClr val="D5DCF6"/>
          </a:solidFill>
          <a:ln w="7620">
            <a:solidFill>
              <a:srgbClr val="BBC2DC"/>
            </a:solidFill>
            <a:prstDash val="solid"/>
          </a:ln>
        </p:spPr>
      </p:sp>
      <p:sp>
        <p:nvSpPr>
          <p:cNvPr id="15" name="Text 12"/>
          <p:cNvSpPr/>
          <p:nvPr/>
        </p:nvSpPr>
        <p:spPr>
          <a:xfrm>
            <a:off x="4641056" y="5483900"/>
            <a:ext cx="199311"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3</a:t>
            </a:r>
            <a:endParaRPr lang="en-US" sz="2624" dirty="0"/>
          </a:p>
        </p:txBody>
      </p:sp>
      <p:sp>
        <p:nvSpPr>
          <p:cNvPr id="16" name="Text 13"/>
          <p:cNvSpPr/>
          <p:nvPr/>
        </p:nvSpPr>
        <p:spPr>
          <a:xfrm>
            <a:off x="5212913" y="5518547"/>
            <a:ext cx="2777490" cy="347186"/>
          </a:xfrm>
          <a:prstGeom prst="rect">
            <a:avLst/>
          </a:prstGeom>
          <a:noFill/>
          <a:ln/>
        </p:spPr>
        <p:txBody>
          <a:bodyPr wrap="none" rtlCol="0" anchor="t"/>
          <a:lstStyle/>
          <a:p>
            <a:pPr marL="0" indent="0">
              <a:lnSpc>
                <a:spcPts val="2734"/>
              </a:lnSpc>
              <a:buNone/>
            </a:pPr>
            <a:r>
              <a:rPr lang="en-US" sz="2187" b="1" dirty="0">
                <a:solidFill>
                  <a:srgbClr val="3B3535"/>
                </a:solidFill>
                <a:latin typeface="Alexandria" pitchFamily="34" charset="0"/>
                <a:ea typeface="Alexandria" pitchFamily="34" charset="-122"/>
                <a:cs typeface="Alexandria" pitchFamily="34" charset="-120"/>
              </a:rPr>
              <a:t>Optimize Pricing</a:t>
            </a:r>
            <a:endParaRPr lang="en-US" sz="2187" dirty="0"/>
          </a:p>
        </p:txBody>
      </p:sp>
      <p:sp>
        <p:nvSpPr>
          <p:cNvPr id="17" name="Text 14"/>
          <p:cNvSpPr/>
          <p:nvPr/>
        </p:nvSpPr>
        <p:spPr>
          <a:xfrm>
            <a:off x="5212913" y="5998964"/>
            <a:ext cx="8584287" cy="355402"/>
          </a:xfrm>
          <a:prstGeom prst="rect">
            <a:avLst/>
          </a:prstGeom>
          <a:noFill/>
          <a:ln/>
        </p:spPr>
        <p:txBody>
          <a:bodyPr wrap="non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Analyze the impact of pricing in the revenue and future growth and sales.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1760220" y="1583650"/>
            <a:ext cx="10684193" cy="694373"/>
          </a:xfrm>
          <a:prstGeom prst="rect">
            <a:avLst/>
          </a:prstGeom>
          <a:noFill/>
          <a:ln/>
        </p:spPr>
        <p:txBody>
          <a:bodyPr wrap="none" rtlCol="0" anchor="t"/>
          <a:lstStyle/>
          <a:p>
            <a:pPr marL="0" indent="0" algn="ctr">
              <a:lnSpc>
                <a:spcPts val="5468"/>
              </a:lnSpc>
              <a:buNone/>
            </a:pPr>
            <a:r>
              <a:rPr lang="en-US" sz="4374" b="1" dirty="0">
                <a:solidFill>
                  <a:srgbClr val="1F1E1E"/>
                </a:solidFill>
                <a:latin typeface="Alexandria" pitchFamily="34" charset="0"/>
                <a:ea typeface="Alexandria" pitchFamily="34" charset="-122"/>
                <a:cs typeface="Alexandria" pitchFamily="34" charset="-120"/>
              </a:rPr>
              <a:t>Understanding the Nature of the Data</a:t>
            </a:r>
            <a:endParaRPr lang="en-US" sz="4374" dirty="0"/>
          </a:p>
        </p:txBody>
      </p:sp>
      <p:sp>
        <p:nvSpPr>
          <p:cNvPr id="5" name="Text 3"/>
          <p:cNvSpPr/>
          <p:nvPr/>
        </p:nvSpPr>
        <p:spPr>
          <a:xfrm>
            <a:off x="1760220" y="2833449"/>
            <a:ext cx="2777490" cy="347186"/>
          </a:xfrm>
          <a:prstGeom prst="rect">
            <a:avLst/>
          </a:prstGeom>
          <a:noFill/>
          <a:ln/>
        </p:spPr>
        <p:txBody>
          <a:bodyPr wrap="none" rtlCol="0" anchor="t"/>
          <a:lstStyle/>
          <a:p>
            <a:pPr marL="0" indent="0">
              <a:lnSpc>
                <a:spcPts val="2734"/>
              </a:lnSpc>
              <a:buNone/>
            </a:pPr>
            <a:r>
              <a:rPr lang="en-US" sz="2187" b="1" dirty="0">
                <a:solidFill>
                  <a:srgbClr val="1F1E1E"/>
                </a:solidFill>
                <a:latin typeface="Alexandria" pitchFamily="34" charset="0"/>
                <a:ea typeface="Alexandria" pitchFamily="34" charset="-122"/>
                <a:cs typeface="Alexandria" pitchFamily="34" charset="-120"/>
              </a:rPr>
              <a:t>Data Structure</a:t>
            </a:r>
            <a:endParaRPr lang="en-US" sz="2187" dirty="0"/>
          </a:p>
        </p:txBody>
      </p:sp>
      <p:sp>
        <p:nvSpPr>
          <p:cNvPr id="6" name="Text 4"/>
          <p:cNvSpPr/>
          <p:nvPr/>
        </p:nvSpPr>
        <p:spPr>
          <a:xfrm>
            <a:off x="1760220" y="3402806"/>
            <a:ext cx="3341608" cy="2132409"/>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The data set includes information on product category, sub category, quantity, price, customer age and gender, date, year and month of purchase.</a:t>
            </a:r>
            <a:endParaRPr lang="en-US" sz="1750" dirty="0"/>
          </a:p>
        </p:txBody>
      </p:sp>
      <p:sp>
        <p:nvSpPr>
          <p:cNvPr id="7" name="Text 5"/>
          <p:cNvSpPr/>
          <p:nvPr/>
        </p:nvSpPr>
        <p:spPr>
          <a:xfrm>
            <a:off x="5651421" y="2833449"/>
            <a:ext cx="2777490" cy="347186"/>
          </a:xfrm>
          <a:prstGeom prst="rect">
            <a:avLst/>
          </a:prstGeom>
          <a:noFill/>
          <a:ln/>
        </p:spPr>
        <p:txBody>
          <a:bodyPr wrap="none" rtlCol="0" anchor="t"/>
          <a:lstStyle/>
          <a:p>
            <a:pPr marL="0" indent="0">
              <a:lnSpc>
                <a:spcPts val="2734"/>
              </a:lnSpc>
              <a:buNone/>
            </a:pPr>
            <a:r>
              <a:rPr lang="en-US" sz="2187" b="1" dirty="0">
                <a:solidFill>
                  <a:srgbClr val="1F1E1E"/>
                </a:solidFill>
                <a:latin typeface="Alexandria" pitchFamily="34" charset="0"/>
                <a:ea typeface="Alexandria" pitchFamily="34" charset="-122"/>
                <a:cs typeface="Alexandria" pitchFamily="34" charset="-120"/>
              </a:rPr>
              <a:t>Data Quality</a:t>
            </a:r>
            <a:endParaRPr lang="en-US" sz="2187" dirty="0"/>
          </a:p>
        </p:txBody>
      </p:sp>
      <p:sp>
        <p:nvSpPr>
          <p:cNvPr id="8" name="Text 6"/>
          <p:cNvSpPr/>
          <p:nvPr/>
        </p:nvSpPr>
        <p:spPr>
          <a:xfrm>
            <a:off x="5651421" y="3402806"/>
            <a:ext cx="3341608" cy="1421606"/>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The data set is well-structured and relatively clean, with minimal missing or erroneous values.</a:t>
            </a:r>
            <a:endParaRPr lang="en-US" sz="1750" dirty="0"/>
          </a:p>
        </p:txBody>
      </p:sp>
      <p:sp>
        <p:nvSpPr>
          <p:cNvPr id="9" name="Text 7"/>
          <p:cNvSpPr/>
          <p:nvPr/>
        </p:nvSpPr>
        <p:spPr>
          <a:xfrm>
            <a:off x="9542621" y="2833449"/>
            <a:ext cx="2777490" cy="347186"/>
          </a:xfrm>
          <a:prstGeom prst="rect">
            <a:avLst/>
          </a:prstGeom>
          <a:noFill/>
          <a:ln/>
        </p:spPr>
        <p:txBody>
          <a:bodyPr wrap="none" rtlCol="0" anchor="t"/>
          <a:lstStyle/>
          <a:p>
            <a:pPr marL="0" indent="0">
              <a:lnSpc>
                <a:spcPts val="2734"/>
              </a:lnSpc>
              <a:buNone/>
            </a:pPr>
            <a:r>
              <a:rPr lang="en-US" sz="2187" b="1" dirty="0">
                <a:solidFill>
                  <a:srgbClr val="1F1E1E"/>
                </a:solidFill>
                <a:latin typeface="Alexandria" pitchFamily="34" charset="0"/>
                <a:ea typeface="Alexandria" pitchFamily="34" charset="-122"/>
                <a:cs typeface="Alexandria" pitchFamily="34" charset="-120"/>
              </a:rPr>
              <a:t>Data </a:t>
            </a:r>
            <a:endParaRPr lang="en-US" sz="2187" dirty="0"/>
          </a:p>
        </p:txBody>
      </p:sp>
      <p:sp>
        <p:nvSpPr>
          <p:cNvPr id="10" name="Text 8"/>
          <p:cNvSpPr/>
          <p:nvPr/>
        </p:nvSpPr>
        <p:spPr>
          <a:xfrm>
            <a:off x="9542621" y="3402806"/>
            <a:ext cx="3342680" cy="2487811"/>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The data set is a generic sales data set with information on products and customers, allowing us to perform a comprehensive analysis of sales trends and customer behavior.</a:t>
            </a:r>
            <a:endParaRPr lang="en-US" sz="1750" dirty="0"/>
          </a:p>
        </p:txBody>
      </p:sp>
      <p:sp>
        <p:nvSpPr>
          <p:cNvPr id="11" name="Text 9"/>
          <p:cNvSpPr/>
          <p:nvPr/>
        </p:nvSpPr>
        <p:spPr>
          <a:xfrm>
            <a:off x="9542621" y="6090523"/>
            <a:ext cx="3342680" cy="355402"/>
          </a:xfrm>
          <a:prstGeom prst="rect">
            <a:avLst/>
          </a:prstGeom>
          <a:noFill/>
          <a:ln/>
        </p:spPr>
        <p:txBody>
          <a:bodyPr wrap="none" rtlCol="0" anchor="t"/>
          <a:lstStyle/>
          <a:p>
            <a:pPr marL="0" indent="0">
              <a:lnSpc>
                <a:spcPts val="2799"/>
              </a:lnSpc>
              <a:buNone/>
            </a:pPr>
            <a:endParaRPr lang="en-US" sz="1750" dirty="0"/>
          </a:p>
        </p:txBody>
      </p:sp>
      <p:pic>
        <p:nvPicPr>
          <p:cNvPr id="13" name="Picture 12">
            <a:extLst>
              <a:ext uri="{FF2B5EF4-FFF2-40B4-BE49-F238E27FC236}">
                <a16:creationId xmlns:a16="http://schemas.microsoft.com/office/drawing/2014/main" id="{9590A8DE-B22B-E98C-7A0F-E9430A26CA11}"/>
              </a:ext>
            </a:extLst>
          </p:cNvPr>
          <p:cNvPicPr>
            <a:picLocks noChangeAspect="1"/>
          </p:cNvPicPr>
          <p:nvPr/>
        </p:nvPicPr>
        <p:blipFill>
          <a:blip r:embed="rId3">
            <a:alphaModFix amt="20000"/>
          </a:blip>
          <a:stretch>
            <a:fillRect/>
          </a:stretch>
        </p:blipFill>
        <p:spPr>
          <a:xfrm>
            <a:off x="1" y="-111512"/>
            <a:ext cx="14956600" cy="87170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22302"/>
            <a:ext cx="14630400" cy="8229600"/>
          </a:xfrm>
          <a:prstGeom prst="rect">
            <a:avLst/>
          </a:prstGeom>
          <a:solidFill>
            <a:srgbClr val="FFFAFA">
              <a:alpha val="85000"/>
            </a:srgbClr>
          </a:solidFill>
          <a:ln/>
        </p:spPr>
      </p:sp>
      <p:sp>
        <p:nvSpPr>
          <p:cNvPr id="6" name="Text 3"/>
          <p:cNvSpPr/>
          <p:nvPr/>
        </p:nvSpPr>
        <p:spPr>
          <a:xfrm>
            <a:off x="1760220" y="1496735"/>
            <a:ext cx="10188178" cy="694373"/>
          </a:xfrm>
          <a:prstGeom prst="rect">
            <a:avLst/>
          </a:prstGeom>
          <a:noFill/>
          <a:ln/>
        </p:spPr>
        <p:txBody>
          <a:bodyPr wrap="none" rtlCol="0" anchor="t"/>
          <a:lstStyle/>
          <a:p>
            <a:pPr marL="0" indent="0" algn="ctr">
              <a:lnSpc>
                <a:spcPts val="5468"/>
              </a:lnSpc>
              <a:buNone/>
            </a:pPr>
            <a:r>
              <a:rPr lang="en-US" sz="4374" b="1" dirty="0">
                <a:solidFill>
                  <a:srgbClr val="1F1E1E"/>
                </a:solidFill>
                <a:latin typeface="Alexandria" pitchFamily="34" charset="0"/>
                <a:ea typeface="Alexandria" pitchFamily="34" charset="-122"/>
                <a:cs typeface="Alexandria" pitchFamily="34" charset="-120"/>
              </a:rPr>
              <a:t>Exploratory Data Analysis Approach</a:t>
            </a:r>
            <a:endParaRPr lang="en-US" sz="4374" dirty="0"/>
          </a:p>
        </p:txBody>
      </p:sp>
      <p:sp>
        <p:nvSpPr>
          <p:cNvPr id="7" name="Shape 4"/>
          <p:cNvSpPr/>
          <p:nvPr/>
        </p:nvSpPr>
        <p:spPr>
          <a:xfrm>
            <a:off x="7293054" y="2524363"/>
            <a:ext cx="44410" cy="4208383"/>
          </a:xfrm>
          <a:prstGeom prst="roundRect">
            <a:avLst>
              <a:gd name="adj" fmla="val 225151"/>
            </a:avLst>
          </a:prstGeom>
          <a:solidFill>
            <a:srgbClr val="BBC2DC"/>
          </a:solidFill>
          <a:ln/>
        </p:spPr>
      </p:sp>
      <p:sp>
        <p:nvSpPr>
          <p:cNvPr id="8" name="Shape 5"/>
          <p:cNvSpPr/>
          <p:nvPr/>
        </p:nvSpPr>
        <p:spPr>
          <a:xfrm>
            <a:off x="6287631" y="2925663"/>
            <a:ext cx="777597" cy="44410"/>
          </a:xfrm>
          <a:prstGeom prst="roundRect">
            <a:avLst>
              <a:gd name="adj" fmla="val 225151"/>
            </a:avLst>
          </a:prstGeom>
          <a:solidFill>
            <a:srgbClr val="BBC2DC"/>
          </a:solidFill>
          <a:ln/>
        </p:spPr>
      </p:sp>
      <p:sp>
        <p:nvSpPr>
          <p:cNvPr id="9" name="Shape 6"/>
          <p:cNvSpPr/>
          <p:nvPr/>
        </p:nvSpPr>
        <p:spPr>
          <a:xfrm>
            <a:off x="7065228" y="2697956"/>
            <a:ext cx="499943" cy="499943"/>
          </a:xfrm>
          <a:prstGeom prst="roundRect">
            <a:avLst>
              <a:gd name="adj" fmla="val 20000"/>
            </a:avLst>
          </a:prstGeom>
          <a:solidFill>
            <a:srgbClr val="D5DCF6"/>
          </a:solidFill>
          <a:ln w="7620">
            <a:solidFill>
              <a:srgbClr val="BBC2DC"/>
            </a:solidFill>
            <a:prstDash val="solid"/>
          </a:ln>
        </p:spPr>
      </p:sp>
      <p:sp>
        <p:nvSpPr>
          <p:cNvPr id="10" name="Text 7"/>
          <p:cNvSpPr/>
          <p:nvPr/>
        </p:nvSpPr>
        <p:spPr>
          <a:xfrm>
            <a:off x="7249656" y="2739628"/>
            <a:ext cx="131088"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1</a:t>
            </a:r>
            <a:endParaRPr lang="en-US" sz="2624" dirty="0"/>
          </a:p>
        </p:txBody>
      </p:sp>
      <p:sp>
        <p:nvSpPr>
          <p:cNvPr id="11" name="Text 8"/>
          <p:cNvSpPr/>
          <p:nvPr/>
        </p:nvSpPr>
        <p:spPr>
          <a:xfrm>
            <a:off x="3315653" y="2746534"/>
            <a:ext cx="2777490" cy="347186"/>
          </a:xfrm>
          <a:prstGeom prst="rect">
            <a:avLst/>
          </a:prstGeom>
          <a:noFill/>
          <a:ln/>
        </p:spPr>
        <p:txBody>
          <a:bodyPr wrap="none" rtlCol="0" anchor="t"/>
          <a:lstStyle/>
          <a:p>
            <a:pPr marL="0" indent="0" algn="r">
              <a:lnSpc>
                <a:spcPts val="2734"/>
              </a:lnSpc>
              <a:buNone/>
            </a:pPr>
            <a:r>
              <a:rPr lang="en-US" sz="2187" b="1" dirty="0">
                <a:solidFill>
                  <a:srgbClr val="3B3535"/>
                </a:solidFill>
                <a:latin typeface="Alexandria" pitchFamily="34" charset="0"/>
                <a:ea typeface="Alexandria" pitchFamily="34" charset="-122"/>
                <a:cs typeface="Alexandria" pitchFamily="34" charset="-120"/>
              </a:rPr>
              <a:t>Data Cleaning</a:t>
            </a:r>
            <a:endParaRPr lang="en-US" sz="2187" dirty="0"/>
          </a:p>
        </p:txBody>
      </p:sp>
      <p:sp>
        <p:nvSpPr>
          <p:cNvPr id="12" name="Text 9"/>
          <p:cNvSpPr/>
          <p:nvPr/>
        </p:nvSpPr>
        <p:spPr>
          <a:xfrm>
            <a:off x="1760220" y="3226951"/>
            <a:ext cx="4332923" cy="1066205"/>
          </a:xfrm>
          <a:prstGeom prst="rect">
            <a:avLst/>
          </a:prstGeom>
          <a:noFill/>
          <a:ln/>
        </p:spPr>
        <p:txBody>
          <a:bodyPr wrap="square" rtlCol="0" anchor="t"/>
          <a:lstStyle/>
          <a:p>
            <a:pPr marL="0" indent="0" algn="r">
              <a:lnSpc>
                <a:spcPts val="2799"/>
              </a:lnSpc>
              <a:buNone/>
            </a:pPr>
            <a:r>
              <a:rPr lang="en-US" sz="1750" dirty="0">
                <a:solidFill>
                  <a:srgbClr val="1F1E1E"/>
                </a:solidFill>
                <a:latin typeface="Sora" pitchFamily="34" charset="0"/>
                <a:ea typeface="Sora" pitchFamily="34" charset="-122"/>
                <a:cs typeface="Sora" pitchFamily="34" charset="-120"/>
              </a:rPr>
              <a:t>Identify and address any inconsistencies, outliers, or missing values in the data set.</a:t>
            </a:r>
            <a:endParaRPr lang="en-US" sz="1750" dirty="0"/>
          </a:p>
        </p:txBody>
      </p:sp>
      <p:sp>
        <p:nvSpPr>
          <p:cNvPr id="13" name="Shape 10"/>
          <p:cNvSpPr/>
          <p:nvPr/>
        </p:nvSpPr>
        <p:spPr>
          <a:xfrm>
            <a:off x="7565172" y="4036516"/>
            <a:ext cx="777597" cy="44410"/>
          </a:xfrm>
          <a:prstGeom prst="roundRect">
            <a:avLst>
              <a:gd name="adj" fmla="val 225151"/>
            </a:avLst>
          </a:prstGeom>
          <a:solidFill>
            <a:srgbClr val="BBC2DC"/>
          </a:solidFill>
          <a:ln/>
        </p:spPr>
      </p:sp>
      <p:sp>
        <p:nvSpPr>
          <p:cNvPr id="14" name="Shape 11"/>
          <p:cNvSpPr/>
          <p:nvPr/>
        </p:nvSpPr>
        <p:spPr>
          <a:xfrm>
            <a:off x="7065228" y="3808809"/>
            <a:ext cx="499943" cy="499943"/>
          </a:xfrm>
          <a:prstGeom prst="roundRect">
            <a:avLst>
              <a:gd name="adj" fmla="val 20000"/>
            </a:avLst>
          </a:prstGeom>
          <a:solidFill>
            <a:srgbClr val="D5DCF6"/>
          </a:solidFill>
          <a:ln w="7620">
            <a:solidFill>
              <a:srgbClr val="BBC2DC"/>
            </a:solidFill>
            <a:prstDash val="solid"/>
          </a:ln>
        </p:spPr>
      </p:sp>
      <p:sp>
        <p:nvSpPr>
          <p:cNvPr id="15" name="Text 12"/>
          <p:cNvSpPr/>
          <p:nvPr/>
        </p:nvSpPr>
        <p:spPr>
          <a:xfrm>
            <a:off x="7215604" y="3850481"/>
            <a:ext cx="199072"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2</a:t>
            </a:r>
            <a:endParaRPr lang="en-US" sz="2624" dirty="0"/>
          </a:p>
        </p:txBody>
      </p:sp>
      <p:sp>
        <p:nvSpPr>
          <p:cNvPr id="16" name="Text 13"/>
          <p:cNvSpPr/>
          <p:nvPr/>
        </p:nvSpPr>
        <p:spPr>
          <a:xfrm>
            <a:off x="8537258" y="3857387"/>
            <a:ext cx="2777490" cy="347186"/>
          </a:xfrm>
          <a:prstGeom prst="rect">
            <a:avLst/>
          </a:prstGeom>
          <a:noFill/>
          <a:ln/>
        </p:spPr>
        <p:txBody>
          <a:bodyPr wrap="none" rtlCol="0" anchor="t"/>
          <a:lstStyle/>
          <a:p>
            <a:pPr marL="0" indent="0" algn="l">
              <a:lnSpc>
                <a:spcPts val="2734"/>
              </a:lnSpc>
              <a:buNone/>
            </a:pPr>
            <a:r>
              <a:rPr lang="en-US" sz="2187" b="1" dirty="0">
                <a:solidFill>
                  <a:srgbClr val="3B3535"/>
                </a:solidFill>
                <a:latin typeface="Alexandria" pitchFamily="34" charset="0"/>
                <a:ea typeface="Alexandria" pitchFamily="34" charset="-122"/>
                <a:cs typeface="Alexandria" pitchFamily="34" charset="-120"/>
              </a:rPr>
              <a:t>Univariate Analysis</a:t>
            </a:r>
            <a:endParaRPr lang="en-US" sz="2187" dirty="0"/>
          </a:p>
        </p:txBody>
      </p:sp>
      <p:sp>
        <p:nvSpPr>
          <p:cNvPr id="17" name="Text 14"/>
          <p:cNvSpPr/>
          <p:nvPr/>
        </p:nvSpPr>
        <p:spPr>
          <a:xfrm>
            <a:off x="8537258" y="4337804"/>
            <a:ext cx="4332923" cy="1066205"/>
          </a:xfrm>
          <a:prstGeom prst="rect">
            <a:avLst/>
          </a:prstGeom>
          <a:noFill/>
          <a:ln/>
        </p:spPr>
        <p:txBody>
          <a:bodyPr wrap="square" rtlCol="0" anchor="t"/>
          <a:lstStyle/>
          <a:p>
            <a:pPr marL="0" indent="0" algn="l">
              <a:lnSpc>
                <a:spcPts val="2799"/>
              </a:lnSpc>
              <a:buNone/>
            </a:pPr>
            <a:r>
              <a:rPr lang="en-US" sz="1750" dirty="0">
                <a:solidFill>
                  <a:srgbClr val="3B3535"/>
                </a:solidFill>
                <a:latin typeface="Sora" pitchFamily="34" charset="0"/>
                <a:ea typeface="Sora" pitchFamily="34" charset="-122"/>
                <a:cs typeface="Sora" pitchFamily="34" charset="-120"/>
              </a:rPr>
              <a:t>Examine the distribution and characteristics of individual variables to understand their behavior.</a:t>
            </a:r>
            <a:endParaRPr lang="en-US" sz="1750" dirty="0"/>
          </a:p>
        </p:txBody>
      </p:sp>
      <p:sp>
        <p:nvSpPr>
          <p:cNvPr id="18" name="Shape 15"/>
          <p:cNvSpPr/>
          <p:nvPr/>
        </p:nvSpPr>
        <p:spPr>
          <a:xfrm>
            <a:off x="6287631" y="5143083"/>
            <a:ext cx="777597" cy="44410"/>
          </a:xfrm>
          <a:prstGeom prst="roundRect">
            <a:avLst>
              <a:gd name="adj" fmla="val 225151"/>
            </a:avLst>
          </a:prstGeom>
          <a:solidFill>
            <a:srgbClr val="BBC2DC"/>
          </a:solidFill>
          <a:ln/>
        </p:spPr>
      </p:sp>
      <p:sp>
        <p:nvSpPr>
          <p:cNvPr id="19" name="Shape 16"/>
          <p:cNvSpPr/>
          <p:nvPr/>
        </p:nvSpPr>
        <p:spPr>
          <a:xfrm>
            <a:off x="7065228" y="4915376"/>
            <a:ext cx="499943" cy="499943"/>
          </a:xfrm>
          <a:prstGeom prst="roundRect">
            <a:avLst>
              <a:gd name="adj" fmla="val 20000"/>
            </a:avLst>
          </a:prstGeom>
          <a:solidFill>
            <a:srgbClr val="D5DCF6"/>
          </a:solidFill>
          <a:ln w="7620">
            <a:solidFill>
              <a:srgbClr val="BBC2DC"/>
            </a:solidFill>
            <a:prstDash val="solid"/>
          </a:ln>
        </p:spPr>
      </p:sp>
      <p:sp>
        <p:nvSpPr>
          <p:cNvPr id="20" name="Text 17"/>
          <p:cNvSpPr/>
          <p:nvPr/>
        </p:nvSpPr>
        <p:spPr>
          <a:xfrm>
            <a:off x="7215485" y="4957048"/>
            <a:ext cx="199311" cy="416481"/>
          </a:xfrm>
          <a:prstGeom prst="rect">
            <a:avLst/>
          </a:prstGeom>
          <a:noFill/>
          <a:ln/>
        </p:spPr>
        <p:txBody>
          <a:bodyPr wrap="none" rtlCol="0" anchor="t"/>
          <a:lstStyle/>
          <a:p>
            <a:pPr marL="0" indent="0" algn="ctr">
              <a:lnSpc>
                <a:spcPts val="3281"/>
              </a:lnSpc>
              <a:buNone/>
            </a:pPr>
            <a:r>
              <a:rPr lang="en-US" sz="2624" b="1" dirty="0">
                <a:solidFill>
                  <a:srgbClr val="3B3535"/>
                </a:solidFill>
                <a:latin typeface="Alexandria" pitchFamily="34" charset="0"/>
                <a:ea typeface="Alexandria" pitchFamily="34" charset="-122"/>
                <a:cs typeface="Alexandria" pitchFamily="34" charset="-120"/>
              </a:rPr>
              <a:t>3</a:t>
            </a:r>
            <a:endParaRPr lang="en-US" sz="2624" dirty="0"/>
          </a:p>
        </p:txBody>
      </p:sp>
      <p:sp>
        <p:nvSpPr>
          <p:cNvPr id="21" name="Text 18"/>
          <p:cNvSpPr/>
          <p:nvPr/>
        </p:nvSpPr>
        <p:spPr>
          <a:xfrm>
            <a:off x="3315653" y="4963954"/>
            <a:ext cx="2777490" cy="347186"/>
          </a:xfrm>
          <a:prstGeom prst="rect">
            <a:avLst/>
          </a:prstGeom>
          <a:noFill/>
          <a:ln/>
        </p:spPr>
        <p:txBody>
          <a:bodyPr wrap="none" rtlCol="0" anchor="t"/>
          <a:lstStyle/>
          <a:p>
            <a:pPr marL="0" indent="0" algn="r">
              <a:lnSpc>
                <a:spcPts val="2734"/>
              </a:lnSpc>
              <a:buNone/>
            </a:pPr>
            <a:r>
              <a:rPr lang="en-US" sz="2187" b="1" dirty="0">
                <a:solidFill>
                  <a:srgbClr val="3B3535"/>
                </a:solidFill>
                <a:latin typeface="Alexandria" pitchFamily="34" charset="0"/>
                <a:ea typeface="Alexandria" pitchFamily="34" charset="-122"/>
                <a:cs typeface="Alexandria" pitchFamily="34" charset="-120"/>
              </a:rPr>
              <a:t>Bivariate Analysis</a:t>
            </a:r>
            <a:endParaRPr lang="en-US" sz="2187" dirty="0"/>
          </a:p>
        </p:txBody>
      </p:sp>
      <p:sp>
        <p:nvSpPr>
          <p:cNvPr id="22" name="Text 19"/>
          <p:cNvSpPr/>
          <p:nvPr/>
        </p:nvSpPr>
        <p:spPr>
          <a:xfrm>
            <a:off x="1760220" y="5444371"/>
            <a:ext cx="4332923" cy="1066205"/>
          </a:xfrm>
          <a:prstGeom prst="rect">
            <a:avLst/>
          </a:prstGeom>
          <a:noFill/>
          <a:ln/>
        </p:spPr>
        <p:txBody>
          <a:bodyPr wrap="square" rtlCol="0" anchor="t"/>
          <a:lstStyle/>
          <a:p>
            <a:pPr marL="0" indent="0" algn="r">
              <a:lnSpc>
                <a:spcPts val="2799"/>
              </a:lnSpc>
              <a:buNone/>
            </a:pPr>
            <a:r>
              <a:rPr lang="en-US" sz="1750" dirty="0">
                <a:solidFill>
                  <a:srgbClr val="3B3535"/>
                </a:solidFill>
                <a:latin typeface="Sora" pitchFamily="34" charset="0"/>
                <a:ea typeface="Sora" pitchFamily="34" charset="-122"/>
                <a:cs typeface="Sora" pitchFamily="34" charset="-120"/>
              </a:rPr>
              <a:t>Explore the relationships between pairs of variables to uncover potential correlations and dependencies.</a:t>
            </a:r>
            <a:endParaRPr lang="en-US" sz="1750" dirty="0"/>
          </a:p>
        </p:txBody>
      </p:sp>
      <p:pic>
        <p:nvPicPr>
          <p:cNvPr id="24" name="Picture 23">
            <a:extLst>
              <a:ext uri="{FF2B5EF4-FFF2-40B4-BE49-F238E27FC236}">
                <a16:creationId xmlns:a16="http://schemas.microsoft.com/office/drawing/2014/main" id="{5DA12553-460D-2F42-52E4-B1AD877D25D9}"/>
              </a:ext>
            </a:extLst>
          </p:cNvPr>
          <p:cNvPicPr>
            <a:picLocks noChangeAspect="1"/>
          </p:cNvPicPr>
          <p:nvPr/>
        </p:nvPicPr>
        <p:blipFill>
          <a:blip r:embed="rId4">
            <a:alphaModFix amt="20000"/>
          </a:blip>
          <a:stretch>
            <a:fillRect/>
          </a:stretch>
        </p:blipFill>
        <p:spPr>
          <a:xfrm>
            <a:off x="0" y="-274320"/>
            <a:ext cx="15020693" cy="90124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2"/>
          <p:cNvSpPr/>
          <p:nvPr/>
        </p:nvSpPr>
        <p:spPr>
          <a:xfrm>
            <a:off x="499123" y="878562"/>
            <a:ext cx="6117431" cy="636508"/>
          </a:xfrm>
          <a:prstGeom prst="rect">
            <a:avLst/>
          </a:prstGeom>
          <a:noFill/>
          <a:ln/>
        </p:spPr>
        <p:txBody>
          <a:bodyPr wrap="none" rtlCol="0" anchor="t"/>
          <a:lstStyle/>
          <a:p>
            <a:pPr marL="0" indent="0" algn="ctr">
              <a:lnSpc>
                <a:spcPts val="5013"/>
              </a:lnSpc>
              <a:buNone/>
            </a:pPr>
            <a:r>
              <a:rPr lang="en-US" sz="4010" b="1" dirty="0">
                <a:solidFill>
                  <a:srgbClr val="1F1E1E"/>
                </a:solidFill>
                <a:latin typeface="Alexandria" pitchFamily="34" charset="0"/>
                <a:ea typeface="Alexandria" pitchFamily="34" charset="-122"/>
                <a:cs typeface="Alexandria" pitchFamily="34" charset="-120"/>
              </a:rPr>
              <a:t>Key Insights Discovered</a:t>
            </a:r>
            <a:endParaRPr lang="en-US" sz="4010" dirty="0"/>
          </a:p>
        </p:txBody>
      </p:sp>
      <p:sp>
        <p:nvSpPr>
          <p:cNvPr id="5" name="Text 3"/>
          <p:cNvSpPr/>
          <p:nvPr/>
        </p:nvSpPr>
        <p:spPr>
          <a:xfrm>
            <a:off x="271075" y="2592728"/>
            <a:ext cx="3244096" cy="318254"/>
          </a:xfrm>
          <a:prstGeom prst="rect">
            <a:avLst/>
          </a:prstGeom>
          <a:noFill/>
          <a:ln/>
        </p:spPr>
        <p:txBody>
          <a:bodyPr wrap="none" rtlCol="0" anchor="t"/>
          <a:lstStyle/>
          <a:p>
            <a:pPr marL="0" indent="0">
              <a:lnSpc>
                <a:spcPts val="2506"/>
              </a:lnSpc>
              <a:buNone/>
            </a:pPr>
            <a:r>
              <a:rPr lang="en-US" sz="2800" b="1" dirty="0">
                <a:solidFill>
                  <a:srgbClr val="1F1E1E"/>
                </a:solidFill>
                <a:latin typeface="Alexandria" pitchFamily="34" charset="0"/>
                <a:ea typeface="Alexandria" pitchFamily="34" charset="-122"/>
                <a:cs typeface="Alexandria" pitchFamily="34" charset="-120"/>
              </a:rPr>
              <a:t>Sales trend over the time</a:t>
            </a:r>
          </a:p>
          <a:p>
            <a:pPr>
              <a:lnSpc>
                <a:spcPts val="2506"/>
              </a:lnSpc>
            </a:pPr>
            <a:endParaRPr lang="en-US" sz="2800" dirty="0">
              <a:solidFill>
                <a:srgbClr val="3B3535"/>
              </a:solidFill>
              <a:latin typeface="Sora" pitchFamily="34" charset="0"/>
              <a:ea typeface="Sora" pitchFamily="34" charset="-122"/>
            </a:endParaRPr>
          </a:p>
          <a:p>
            <a:pPr>
              <a:lnSpc>
                <a:spcPts val="2506"/>
              </a:lnSpc>
            </a:pPr>
            <a:endParaRPr lang="en-US" sz="2800" dirty="0"/>
          </a:p>
          <a:p>
            <a:pPr marL="0" indent="0">
              <a:lnSpc>
                <a:spcPts val="2506"/>
              </a:lnSpc>
              <a:buNone/>
            </a:pPr>
            <a:endParaRPr lang="en-US" sz="2800" dirty="0"/>
          </a:p>
        </p:txBody>
      </p:sp>
      <p:pic>
        <p:nvPicPr>
          <p:cNvPr id="6" name="Image 0" descr="preencoded.png"/>
          <p:cNvPicPr>
            <a:picLocks noChangeAspect="1"/>
          </p:cNvPicPr>
          <p:nvPr/>
        </p:nvPicPr>
        <p:blipFill>
          <a:blip r:embed="rId3"/>
          <a:stretch>
            <a:fillRect/>
          </a:stretch>
        </p:blipFill>
        <p:spPr>
          <a:xfrm>
            <a:off x="6746943" y="2032589"/>
            <a:ext cx="7612382" cy="4100581"/>
          </a:xfrm>
          <a:prstGeom prst="rect">
            <a:avLst/>
          </a:prstGeom>
        </p:spPr>
      </p:pic>
      <p:sp>
        <p:nvSpPr>
          <p:cNvPr id="7" name="Text 4"/>
          <p:cNvSpPr/>
          <p:nvPr/>
        </p:nvSpPr>
        <p:spPr>
          <a:xfrm>
            <a:off x="92419" y="3096160"/>
            <a:ext cx="10185678" cy="325874"/>
          </a:xfrm>
          <a:prstGeom prst="rect">
            <a:avLst/>
          </a:prstGeom>
          <a:noFill/>
          <a:ln/>
        </p:spPr>
        <p:txBody>
          <a:bodyPr wrap="none" rtlCol="0" anchor="t"/>
          <a:lstStyle/>
          <a:p>
            <a:pPr marL="285750" indent="-285750">
              <a:lnSpc>
                <a:spcPts val="2566"/>
              </a:lnSpc>
              <a:buFont typeface="Arial" panose="020B0604020202020204" pitchFamily="34" charset="0"/>
              <a:buChar char="•"/>
            </a:pPr>
            <a:r>
              <a:rPr lang="en-US" sz="1600" dirty="0">
                <a:solidFill>
                  <a:srgbClr val="3B3535"/>
                </a:solidFill>
                <a:latin typeface="Sora" pitchFamily="34" charset="0"/>
                <a:ea typeface="Sora" pitchFamily="34" charset="-122"/>
                <a:cs typeface="Sora" pitchFamily="34" charset="-120"/>
              </a:rPr>
              <a:t>There was a consistent increase in monthly sales from January 2015 to April 2016. </a:t>
            </a:r>
            <a:endParaRPr lang="en-US" sz="1600" dirty="0"/>
          </a:p>
        </p:txBody>
      </p:sp>
      <p:sp>
        <p:nvSpPr>
          <p:cNvPr id="8" name="Text 5"/>
          <p:cNvSpPr/>
          <p:nvPr/>
        </p:nvSpPr>
        <p:spPr>
          <a:xfrm>
            <a:off x="92419" y="3621658"/>
            <a:ext cx="6609464" cy="651748"/>
          </a:xfrm>
          <a:prstGeom prst="rect">
            <a:avLst/>
          </a:prstGeom>
          <a:noFill/>
          <a:ln/>
        </p:spPr>
        <p:txBody>
          <a:bodyPr wrap="square" rtlCol="0" anchor="t"/>
          <a:lstStyle/>
          <a:p>
            <a:pPr marL="285750" indent="-285750">
              <a:lnSpc>
                <a:spcPts val="2566"/>
              </a:lnSpc>
              <a:buFont typeface="Arial" panose="020B0604020202020204" pitchFamily="34" charset="0"/>
              <a:buChar char="•"/>
            </a:pPr>
            <a:r>
              <a:rPr lang="en-US" sz="1604" dirty="0">
                <a:solidFill>
                  <a:srgbClr val="3B3535"/>
                </a:solidFill>
                <a:latin typeface="Sora" pitchFamily="34" charset="0"/>
                <a:ea typeface="Sora" pitchFamily="34" charset="-122"/>
                <a:cs typeface="Sora" pitchFamily="34" charset="-120"/>
              </a:rPr>
              <a:t>Peak Sales: A significant peak in sales occurred in April 2016, reaching the highest point on the graph. Sales Decline: After the peak in April 2016, there was a drastic drop in sales by July 2016.</a:t>
            </a:r>
          </a:p>
          <a:p>
            <a:pPr marL="285750" indent="-285750">
              <a:lnSpc>
                <a:spcPts val="2566"/>
              </a:lnSpc>
              <a:buFont typeface="Arial" panose="020B0604020202020204" pitchFamily="34" charset="0"/>
              <a:buChar char="•"/>
            </a:pPr>
            <a:r>
              <a:rPr lang="en-US" sz="1604" dirty="0">
                <a:solidFill>
                  <a:srgbClr val="3B3535"/>
                </a:solidFill>
                <a:latin typeface="Sora" pitchFamily="34" charset="0"/>
                <a:ea typeface="Sora" pitchFamily="34" charset="-122"/>
                <a:cs typeface="Sora" pitchFamily="34" charset="-120"/>
              </a:rPr>
              <a:t>There was a period of growth leading up to a peak, followed by a sharp decline. This could indicate seasonal effects, market saturation, or other external factors impacting sales.</a:t>
            </a:r>
            <a:endParaRPr lang="en-US" sz="1604" dirty="0"/>
          </a:p>
          <a:p>
            <a:pPr>
              <a:lnSpc>
                <a:spcPts val="2566"/>
              </a:lnSpc>
            </a:pPr>
            <a:endParaRPr lang="en-US" sz="1604" dirty="0"/>
          </a:p>
        </p:txBody>
      </p:sp>
      <p:sp>
        <p:nvSpPr>
          <p:cNvPr id="9" name="Text 6"/>
          <p:cNvSpPr/>
          <p:nvPr/>
        </p:nvSpPr>
        <p:spPr>
          <a:xfrm>
            <a:off x="92419" y="5026701"/>
            <a:ext cx="6930840" cy="977622"/>
          </a:xfrm>
          <a:prstGeom prst="rect">
            <a:avLst/>
          </a:prstGeom>
          <a:noFill/>
          <a:ln/>
        </p:spPr>
        <p:txBody>
          <a:bodyPr wrap="square" rtlCol="0" anchor="t"/>
          <a:lstStyle/>
          <a:p>
            <a:pPr marL="0" indent="0">
              <a:lnSpc>
                <a:spcPts val="2566"/>
              </a:lnSpc>
              <a:buNone/>
            </a:pPr>
            <a:endParaRPr lang="en-US" sz="160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59158" y="0"/>
            <a:ext cx="14630400" cy="8229600"/>
          </a:xfrm>
          <a:prstGeom prst="rect">
            <a:avLst/>
          </a:prstGeom>
          <a:solidFill>
            <a:srgbClr val="FFFAFA"/>
          </a:solidFill>
          <a:ln/>
        </p:spPr>
      </p:sp>
      <p:sp>
        <p:nvSpPr>
          <p:cNvPr id="4" name="Text 2"/>
          <p:cNvSpPr/>
          <p:nvPr/>
        </p:nvSpPr>
        <p:spPr>
          <a:xfrm>
            <a:off x="453153" y="537805"/>
            <a:ext cx="5067657" cy="527209"/>
          </a:xfrm>
          <a:prstGeom prst="rect">
            <a:avLst/>
          </a:prstGeom>
          <a:noFill/>
          <a:ln/>
        </p:spPr>
        <p:txBody>
          <a:bodyPr wrap="none" rtlCol="0" anchor="t"/>
          <a:lstStyle/>
          <a:p>
            <a:pPr marL="0" indent="0" algn="ctr">
              <a:lnSpc>
                <a:spcPts val="4153"/>
              </a:lnSpc>
              <a:buNone/>
            </a:pPr>
            <a:r>
              <a:rPr lang="en-US" sz="3322" b="1" dirty="0">
                <a:solidFill>
                  <a:srgbClr val="1F1E1E"/>
                </a:solidFill>
                <a:latin typeface="Alexandria" pitchFamily="34" charset="0"/>
                <a:ea typeface="Alexandria" pitchFamily="34" charset="-122"/>
                <a:cs typeface="Alexandria" pitchFamily="34" charset="-120"/>
              </a:rPr>
              <a:t>Key Insights Discovered</a:t>
            </a:r>
            <a:endParaRPr lang="en-US" sz="3322" dirty="0"/>
          </a:p>
        </p:txBody>
      </p:sp>
      <p:sp>
        <p:nvSpPr>
          <p:cNvPr id="5" name="Text 3"/>
          <p:cNvSpPr/>
          <p:nvPr/>
        </p:nvSpPr>
        <p:spPr>
          <a:xfrm>
            <a:off x="700543" y="1453212"/>
            <a:ext cx="4005272" cy="459390"/>
          </a:xfrm>
          <a:prstGeom prst="rect">
            <a:avLst/>
          </a:prstGeom>
          <a:noFill/>
          <a:ln/>
        </p:spPr>
        <p:txBody>
          <a:bodyPr wrap="none" rtlCol="0" anchor="t"/>
          <a:lstStyle/>
          <a:p>
            <a:pPr marL="0" indent="0" algn="ctr">
              <a:lnSpc>
                <a:spcPts val="2076"/>
              </a:lnSpc>
              <a:buNone/>
            </a:pPr>
            <a:r>
              <a:rPr lang="en-US" sz="2800" b="1" dirty="0">
                <a:solidFill>
                  <a:srgbClr val="1F1E1E"/>
                </a:solidFill>
                <a:latin typeface="Alexandria" pitchFamily="34" charset="0"/>
                <a:ea typeface="Alexandria" pitchFamily="34" charset="-122"/>
                <a:cs typeface="Alexandria" pitchFamily="34" charset="-120"/>
              </a:rPr>
              <a:t>Sales by Country and Sub Category</a:t>
            </a:r>
            <a:endParaRPr lang="en-US" sz="2800" dirty="0"/>
          </a:p>
        </p:txBody>
      </p:sp>
      <p:pic>
        <p:nvPicPr>
          <p:cNvPr id="6" name="Image 0" descr="preencoded.png"/>
          <p:cNvPicPr>
            <a:picLocks noChangeAspect="1"/>
          </p:cNvPicPr>
          <p:nvPr/>
        </p:nvPicPr>
        <p:blipFill>
          <a:blip r:embed="rId3"/>
          <a:stretch>
            <a:fillRect/>
          </a:stretch>
        </p:blipFill>
        <p:spPr>
          <a:xfrm>
            <a:off x="6370748" y="2167757"/>
            <a:ext cx="8190422" cy="4010019"/>
          </a:xfrm>
          <a:prstGeom prst="rect">
            <a:avLst/>
          </a:prstGeom>
        </p:spPr>
      </p:pic>
      <p:sp>
        <p:nvSpPr>
          <p:cNvPr id="7" name="Text 4"/>
          <p:cNvSpPr/>
          <p:nvPr/>
        </p:nvSpPr>
        <p:spPr>
          <a:xfrm>
            <a:off x="0" y="2172740"/>
            <a:ext cx="6791093" cy="539829"/>
          </a:xfrm>
          <a:prstGeom prst="rect">
            <a:avLst/>
          </a:prstGeom>
          <a:noFill/>
          <a:ln/>
        </p:spPr>
        <p:txBody>
          <a:bodyPr wrap="square" rtlCol="0" anchor="t"/>
          <a:lstStyle/>
          <a:p>
            <a:pPr marL="0" indent="0">
              <a:lnSpc>
                <a:spcPts val="2126"/>
              </a:lnSpc>
              <a:buNone/>
            </a:pPr>
            <a:r>
              <a:rPr lang="en-US" dirty="0">
                <a:solidFill>
                  <a:srgbClr val="3B3535"/>
                </a:solidFill>
                <a:latin typeface="Sora" pitchFamily="34" charset="0"/>
                <a:ea typeface="Sora" pitchFamily="34" charset="-122"/>
                <a:cs typeface="Sora" pitchFamily="34" charset="-120"/>
              </a:rPr>
              <a:t>The United States has significantly higher total sales compared to France, Germany, and the United Kingdom.</a:t>
            </a:r>
            <a:endParaRPr lang="en-US" dirty="0"/>
          </a:p>
        </p:txBody>
      </p:sp>
      <p:sp>
        <p:nvSpPr>
          <p:cNvPr id="8" name="Text 5"/>
          <p:cNvSpPr/>
          <p:nvPr/>
        </p:nvSpPr>
        <p:spPr>
          <a:xfrm>
            <a:off x="-59158" y="3092140"/>
            <a:ext cx="6604924" cy="539829"/>
          </a:xfrm>
          <a:prstGeom prst="rect">
            <a:avLst/>
          </a:prstGeom>
          <a:noFill/>
          <a:ln/>
        </p:spPr>
        <p:txBody>
          <a:bodyPr wrap="square" rtlCol="0" anchor="t"/>
          <a:lstStyle/>
          <a:p>
            <a:pPr marL="0" indent="0">
              <a:lnSpc>
                <a:spcPts val="2126"/>
              </a:lnSpc>
              <a:buNone/>
            </a:pPr>
            <a:r>
              <a:rPr lang="en-US" dirty="0">
                <a:solidFill>
                  <a:srgbClr val="3B3535"/>
                </a:solidFill>
                <a:latin typeface="Sora" pitchFamily="34" charset="0"/>
                <a:ea typeface="Sora" pitchFamily="34" charset="-122"/>
                <a:cs typeface="Sora" pitchFamily="34" charset="-120"/>
              </a:rPr>
              <a:t> Product Popularity: In the United States, sales of “Mountain Bikes” are exceptionally high, indicating a strong market preference. </a:t>
            </a:r>
            <a:endParaRPr lang="en-US" dirty="0"/>
          </a:p>
        </p:txBody>
      </p:sp>
      <p:sp>
        <p:nvSpPr>
          <p:cNvPr id="9" name="Text 6"/>
          <p:cNvSpPr/>
          <p:nvPr/>
        </p:nvSpPr>
        <p:spPr>
          <a:xfrm>
            <a:off x="0" y="3892107"/>
            <a:ext cx="5973964" cy="539829"/>
          </a:xfrm>
          <a:prstGeom prst="rect">
            <a:avLst/>
          </a:prstGeom>
          <a:noFill/>
          <a:ln/>
        </p:spPr>
        <p:txBody>
          <a:bodyPr wrap="square" rtlCol="0" anchor="t"/>
          <a:lstStyle/>
          <a:p>
            <a:pPr marL="0" indent="0">
              <a:lnSpc>
                <a:spcPts val="2126"/>
              </a:lnSpc>
              <a:buNone/>
            </a:pPr>
            <a:r>
              <a:rPr lang="en-US" dirty="0">
                <a:solidFill>
                  <a:srgbClr val="3B3535"/>
                </a:solidFill>
                <a:latin typeface="Sora" pitchFamily="34" charset="0"/>
                <a:ea typeface="Sora" pitchFamily="34" charset="-122"/>
                <a:cs typeface="Sora" pitchFamily="34" charset="-120"/>
              </a:rPr>
              <a:t>Market Diversity: Each country has a diverse range of products sold, but with different leading sub-categories, suggesting varying consumer preferences. </a:t>
            </a:r>
            <a:endParaRPr lang="en-US" dirty="0"/>
          </a:p>
        </p:txBody>
      </p:sp>
      <p:sp>
        <p:nvSpPr>
          <p:cNvPr id="10" name="Text 7"/>
          <p:cNvSpPr/>
          <p:nvPr/>
        </p:nvSpPr>
        <p:spPr>
          <a:xfrm>
            <a:off x="0" y="5110473"/>
            <a:ext cx="6311590" cy="296788"/>
          </a:xfrm>
          <a:prstGeom prst="rect">
            <a:avLst/>
          </a:prstGeom>
          <a:noFill/>
          <a:ln/>
        </p:spPr>
        <p:txBody>
          <a:bodyPr wrap="square" rtlCol="0" anchor="t"/>
          <a:lstStyle/>
          <a:p>
            <a:pPr marL="0" indent="0">
              <a:lnSpc>
                <a:spcPts val="2126"/>
              </a:lnSpc>
              <a:buNone/>
            </a:pPr>
            <a:r>
              <a:rPr lang="en-US" dirty="0">
                <a:solidFill>
                  <a:srgbClr val="3B3535"/>
                </a:solidFill>
                <a:latin typeface="Sora" pitchFamily="34" charset="0"/>
                <a:ea typeface="Sora" pitchFamily="34" charset="-122"/>
                <a:cs typeface="Sora" pitchFamily="34" charset="-120"/>
              </a:rPr>
              <a:t>Sales Patterns: France and Germany show similar sales patterns across sub-categories, which could indicate comparable market behaviors or consumer trends.</a:t>
            </a:r>
            <a:endParaRPr lang="en-US" dirty="0"/>
          </a:p>
        </p:txBody>
      </p:sp>
      <p:sp>
        <p:nvSpPr>
          <p:cNvPr id="11" name="Text 8"/>
          <p:cNvSpPr/>
          <p:nvPr/>
        </p:nvSpPr>
        <p:spPr>
          <a:xfrm>
            <a:off x="-59158" y="6447381"/>
            <a:ext cx="6181178" cy="296789"/>
          </a:xfrm>
          <a:prstGeom prst="rect">
            <a:avLst/>
          </a:prstGeom>
          <a:noFill/>
          <a:ln/>
        </p:spPr>
        <p:txBody>
          <a:bodyPr wrap="square" rtlCol="0" anchor="t"/>
          <a:lstStyle/>
          <a:p>
            <a:pPr marL="0" indent="0">
              <a:lnSpc>
                <a:spcPts val="2126"/>
              </a:lnSpc>
              <a:buNone/>
            </a:pPr>
            <a:r>
              <a:rPr lang="en-US" dirty="0">
                <a:solidFill>
                  <a:srgbClr val="3B3535"/>
                </a:solidFill>
                <a:latin typeface="Sora" pitchFamily="34" charset="0"/>
                <a:ea typeface="Sora" pitchFamily="34" charset="-122"/>
                <a:cs typeface="Sora" pitchFamily="34" charset="-120"/>
              </a:rPr>
              <a:t>These observations can help in understanding market dynamics and tailoring marketing strategies to each country’s consumer preferences.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371081" y="-238197"/>
            <a:ext cx="15372562" cy="8707424"/>
          </a:xfrm>
          <a:prstGeom prst="rect">
            <a:avLst/>
          </a:prstGeom>
          <a:solidFill>
            <a:srgbClr val="FFFAFA"/>
          </a:solidFill>
          <a:ln/>
        </p:spPr>
      </p:sp>
      <p:sp>
        <p:nvSpPr>
          <p:cNvPr id="4" name="Text 2"/>
          <p:cNvSpPr/>
          <p:nvPr/>
        </p:nvSpPr>
        <p:spPr>
          <a:xfrm>
            <a:off x="2523652" y="529114"/>
            <a:ext cx="5739402" cy="601385"/>
          </a:xfrm>
          <a:prstGeom prst="rect">
            <a:avLst/>
          </a:prstGeom>
          <a:noFill/>
          <a:ln/>
        </p:spPr>
        <p:txBody>
          <a:bodyPr wrap="none" rtlCol="0" anchor="t"/>
          <a:lstStyle/>
          <a:p>
            <a:pPr marL="0" indent="0" algn="ctr">
              <a:lnSpc>
                <a:spcPts val="4735"/>
              </a:lnSpc>
              <a:buNone/>
            </a:pPr>
            <a:r>
              <a:rPr lang="en-US" sz="3788" b="1" dirty="0">
                <a:solidFill>
                  <a:srgbClr val="1F1E1E"/>
                </a:solidFill>
                <a:latin typeface="Alexandria" pitchFamily="34" charset="0"/>
                <a:ea typeface="Alexandria" pitchFamily="34" charset="-122"/>
                <a:cs typeface="Alexandria" pitchFamily="34" charset="-120"/>
              </a:rPr>
              <a:t>Key Insights Discovered</a:t>
            </a:r>
            <a:endParaRPr lang="en-US" sz="3788" dirty="0"/>
          </a:p>
        </p:txBody>
      </p:sp>
      <p:sp>
        <p:nvSpPr>
          <p:cNvPr id="5" name="Text 3"/>
          <p:cNvSpPr/>
          <p:nvPr/>
        </p:nvSpPr>
        <p:spPr>
          <a:xfrm>
            <a:off x="2399406" y="1410406"/>
            <a:ext cx="3827982" cy="318034"/>
          </a:xfrm>
          <a:prstGeom prst="rect">
            <a:avLst/>
          </a:prstGeom>
          <a:noFill/>
          <a:ln/>
        </p:spPr>
        <p:txBody>
          <a:bodyPr wrap="none" rtlCol="0" anchor="t"/>
          <a:lstStyle/>
          <a:p>
            <a:pPr marL="0" indent="0" algn="ctr">
              <a:lnSpc>
                <a:spcPts val="2368"/>
              </a:lnSpc>
              <a:buNone/>
            </a:pPr>
            <a:r>
              <a:rPr lang="en-US" sz="3200" b="1" dirty="0">
                <a:solidFill>
                  <a:srgbClr val="1F1E1E"/>
                </a:solidFill>
                <a:latin typeface="Alexandria" pitchFamily="34" charset="0"/>
                <a:ea typeface="Alexandria" pitchFamily="34" charset="-122"/>
                <a:cs typeface="Alexandria" pitchFamily="34" charset="-120"/>
              </a:rPr>
              <a:t>Revenue by Product Category</a:t>
            </a:r>
          </a:p>
          <a:p>
            <a:pPr marL="0" indent="0" algn="ctr">
              <a:lnSpc>
                <a:spcPts val="2368"/>
              </a:lnSpc>
              <a:buNone/>
            </a:pPr>
            <a:endParaRPr lang="en-US" sz="3200" b="1" dirty="0">
              <a:solidFill>
                <a:srgbClr val="1F1E1E"/>
              </a:solidFill>
              <a:latin typeface="Alexandria" pitchFamily="34" charset="0"/>
              <a:ea typeface="Alexandria" pitchFamily="34" charset="-122"/>
            </a:endParaRPr>
          </a:p>
          <a:p>
            <a:pPr marL="0" indent="0" algn="ctr">
              <a:lnSpc>
                <a:spcPts val="2368"/>
              </a:lnSpc>
              <a:buNone/>
            </a:pPr>
            <a:endParaRPr lang="en-US" sz="3200" b="1" dirty="0">
              <a:solidFill>
                <a:srgbClr val="1F1E1E"/>
              </a:solidFill>
              <a:latin typeface="Alexandria" pitchFamily="34" charset="0"/>
              <a:ea typeface="Alexandria" pitchFamily="34" charset="-122"/>
            </a:endParaRPr>
          </a:p>
          <a:p>
            <a:pPr marL="0" indent="0" algn="ctr">
              <a:lnSpc>
                <a:spcPts val="2368"/>
              </a:lnSpc>
              <a:buNone/>
            </a:pPr>
            <a:endParaRPr lang="en-US" sz="3200" b="1" dirty="0">
              <a:solidFill>
                <a:srgbClr val="1F1E1E"/>
              </a:solidFill>
              <a:latin typeface="Alexandria" pitchFamily="34" charset="0"/>
              <a:ea typeface="Alexandria" pitchFamily="34" charset="-122"/>
            </a:endParaRPr>
          </a:p>
          <a:p>
            <a:pPr marL="0" indent="0" algn="ctr">
              <a:lnSpc>
                <a:spcPts val="2368"/>
              </a:lnSpc>
              <a:buNone/>
            </a:pPr>
            <a:endParaRPr lang="en-US" sz="3200" dirty="0"/>
          </a:p>
        </p:txBody>
      </p:sp>
      <p:sp>
        <p:nvSpPr>
          <p:cNvPr id="7" name="Text 4"/>
          <p:cNvSpPr/>
          <p:nvPr/>
        </p:nvSpPr>
        <p:spPr>
          <a:xfrm>
            <a:off x="1173380" y="4489651"/>
            <a:ext cx="9622036" cy="1846659"/>
          </a:xfrm>
          <a:prstGeom prst="rect">
            <a:avLst/>
          </a:prstGeom>
          <a:noFill/>
          <a:ln/>
        </p:spPr>
        <p:txBody>
          <a:bodyPr wrap="square" rtlCol="0" anchor="t"/>
          <a:lstStyle/>
          <a:p>
            <a:pPr marL="285750" indent="-285750">
              <a:lnSpc>
                <a:spcPts val="2424"/>
              </a:lnSpc>
              <a:buFont typeface="Arial" panose="020B0604020202020204" pitchFamily="34" charset="0"/>
              <a:buChar char="•"/>
            </a:pPr>
            <a:r>
              <a:rPr lang="en-US" sz="1515" dirty="0">
                <a:solidFill>
                  <a:srgbClr val="3B3535"/>
                </a:solidFill>
                <a:latin typeface="Sora" pitchFamily="34" charset="0"/>
                <a:ea typeface="Sora" pitchFamily="34" charset="-122"/>
                <a:cs typeface="Sora" pitchFamily="34" charset="-120"/>
              </a:rPr>
              <a:t>Mountain bikes generate the highest revenue, indicating strong market demand. </a:t>
            </a:r>
          </a:p>
          <a:p>
            <a:pPr marL="285750" indent="-285750">
              <a:lnSpc>
                <a:spcPts val="2424"/>
              </a:lnSpc>
              <a:buFont typeface="Arial" panose="020B0604020202020204" pitchFamily="34" charset="0"/>
              <a:buChar char="•"/>
            </a:pPr>
            <a:r>
              <a:rPr lang="en-US" sz="1515" dirty="0">
                <a:solidFill>
                  <a:srgbClr val="3B3535"/>
                </a:solidFill>
                <a:latin typeface="Sora" pitchFamily="34" charset="0"/>
                <a:ea typeface="Sora" pitchFamily="34" charset="-122"/>
                <a:cs typeface="Sora" pitchFamily="34" charset="-120"/>
              </a:rPr>
              <a:t>Revenue Disparity: There is a significant drop in revenue from tires and tubes to touring bikes, highlighting a disparity in product performance. Accessory Sales: </a:t>
            </a:r>
          </a:p>
          <a:p>
            <a:pPr marL="285750" indent="-285750">
              <a:lnSpc>
                <a:spcPts val="2424"/>
              </a:lnSpc>
              <a:buFont typeface="Arial" panose="020B0604020202020204" pitchFamily="34" charset="0"/>
              <a:buChar char="•"/>
            </a:pPr>
            <a:r>
              <a:rPr lang="en-US" sz="1515" dirty="0">
                <a:solidFill>
                  <a:srgbClr val="3B3535"/>
                </a:solidFill>
                <a:latin typeface="Sora" pitchFamily="34" charset="0"/>
                <a:ea typeface="Sora" pitchFamily="34" charset="-122"/>
                <a:cs typeface="Sora" pitchFamily="34" charset="-120"/>
              </a:rPr>
              <a:t>Accessories like bottles and cages, hydration packs, and vests have moderate sales, suggesting they complement the primary products. </a:t>
            </a:r>
          </a:p>
          <a:p>
            <a:pPr marL="285750" indent="-285750">
              <a:lnSpc>
                <a:spcPts val="2424"/>
              </a:lnSpc>
              <a:buFont typeface="Arial" panose="020B0604020202020204" pitchFamily="34" charset="0"/>
              <a:buChar char="•"/>
            </a:pPr>
            <a:r>
              <a:rPr lang="en-US" sz="1515" dirty="0">
                <a:solidFill>
                  <a:srgbClr val="3B3535"/>
                </a:solidFill>
                <a:latin typeface="Sora" pitchFamily="34" charset="0"/>
                <a:ea typeface="Sora" pitchFamily="34" charset="-122"/>
                <a:cs typeface="Sora" pitchFamily="34" charset="-120"/>
              </a:rPr>
              <a:t>Low Performers: Bike stands, racks, cleaners, and socks generate the least revenue, which could indicate lower demand or market saturation.</a:t>
            </a:r>
            <a:endParaRPr lang="en-US" sz="1515" dirty="0"/>
          </a:p>
        </p:txBody>
      </p:sp>
      <p:sp>
        <p:nvSpPr>
          <p:cNvPr id="8" name="Text 5"/>
          <p:cNvSpPr/>
          <p:nvPr/>
        </p:nvSpPr>
        <p:spPr>
          <a:xfrm>
            <a:off x="1173380" y="6819194"/>
            <a:ext cx="9622036" cy="615553"/>
          </a:xfrm>
          <a:prstGeom prst="rect">
            <a:avLst/>
          </a:prstGeom>
          <a:noFill/>
          <a:ln/>
        </p:spPr>
        <p:txBody>
          <a:bodyPr wrap="square" rtlCol="0" anchor="t"/>
          <a:lstStyle/>
          <a:p>
            <a:pPr marL="0" indent="0">
              <a:lnSpc>
                <a:spcPts val="2424"/>
              </a:lnSpc>
              <a:buNone/>
            </a:pPr>
            <a:r>
              <a:rPr lang="en-US" sz="1515" dirty="0">
                <a:solidFill>
                  <a:srgbClr val="3B3535"/>
                </a:solidFill>
                <a:latin typeface="Sora" pitchFamily="34" charset="0"/>
                <a:ea typeface="Sora" pitchFamily="34" charset="-122"/>
                <a:cs typeface="Sora" pitchFamily="34" charset="-120"/>
              </a:rPr>
              <a:t>These insights can guide inventory management, marketing focus, and product development strategies to align with consumer demand and improve overall sales performance.</a:t>
            </a:r>
            <a:endParaRPr lang="en-US" sz="1515" dirty="0"/>
          </a:p>
        </p:txBody>
      </p:sp>
      <p:pic>
        <p:nvPicPr>
          <p:cNvPr id="9" name="Image 0" descr="preencoded.png"/>
          <p:cNvPicPr>
            <a:picLocks noChangeAspect="1"/>
          </p:cNvPicPr>
          <p:nvPr/>
        </p:nvPicPr>
        <p:blipFill>
          <a:blip r:embed="rId3"/>
          <a:stretch>
            <a:fillRect/>
          </a:stretch>
        </p:blipFill>
        <p:spPr>
          <a:xfrm>
            <a:off x="7928658" y="529114"/>
            <a:ext cx="6618518" cy="40316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30553"/>
          </a:xfrm>
          <a:prstGeom prst="rect">
            <a:avLst/>
          </a:prstGeom>
          <a:solidFill>
            <a:srgbClr val="FFFAFA"/>
          </a:solidFill>
          <a:ln/>
        </p:spPr>
      </p:sp>
      <p:sp>
        <p:nvSpPr>
          <p:cNvPr id="4" name="Text 2"/>
          <p:cNvSpPr/>
          <p:nvPr/>
        </p:nvSpPr>
        <p:spPr>
          <a:xfrm>
            <a:off x="2527221" y="526613"/>
            <a:ext cx="5751314" cy="598408"/>
          </a:xfrm>
          <a:prstGeom prst="rect">
            <a:avLst/>
          </a:prstGeom>
          <a:noFill/>
          <a:ln/>
        </p:spPr>
        <p:txBody>
          <a:bodyPr wrap="none" rtlCol="0" anchor="t"/>
          <a:lstStyle/>
          <a:p>
            <a:pPr marL="0" indent="0">
              <a:lnSpc>
                <a:spcPts val="4713"/>
              </a:lnSpc>
              <a:buNone/>
            </a:pPr>
            <a:r>
              <a:rPr lang="en-US" sz="3770" b="1" dirty="0">
                <a:solidFill>
                  <a:srgbClr val="1F1E1E"/>
                </a:solidFill>
                <a:latin typeface="Alexandria" pitchFamily="34" charset="0"/>
                <a:ea typeface="Alexandria" pitchFamily="34" charset="-122"/>
                <a:cs typeface="Alexandria" pitchFamily="34" charset="-120"/>
              </a:rPr>
              <a:t>Key Insights Discovered</a:t>
            </a:r>
            <a:endParaRPr lang="en-US" sz="3770" dirty="0"/>
          </a:p>
        </p:txBody>
      </p:sp>
      <p:sp>
        <p:nvSpPr>
          <p:cNvPr id="5" name="Text 3"/>
          <p:cNvSpPr/>
          <p:nvPr/>
        </p:nvSpPr>
        <p:spPr>
          <a:xfrm>
            <a:off x="2527221" y="1412200"/>
            <a:ext cx="4577239" cy="299204"/>
          </a:xfrm>
          <a:prstGeom prst="rect">
            <a:avLst/>
          </a:prstGeom>
          <a:noFill/>
          <a:ln/>
        </p:spPr>
        <p:txBody>
          <a:bodyPr wrap="none" rtlCol="0" anchor="t"/>
          <a:lstStyle/>
          <a:p>
            <a:pPr marL="0" indent="0">
              <a:lnSpc>
                <a:spcPts val="2356"/>
              </a:lnSpc>
              <a:buNone/>
            </a:pPr>
            <a:r>
              <a:rPr lang="en-US" sz="1885" b="1" dirty="0">
                <a:solidFill>
                  <a:srgbClr val="1F1E1E"/>
                </a:solidFill>
                <a:latin typeface="Alexandria" pitchFamily="34" charset="0"/>
                <a:ea typeface="Alexandria" pitchFamily="34" charset="-122"/>
                <a:cs typeface="Alexandria" pitchFamily="34" charset="-120"/>
              </a:rPr>
              <a:t>Sales by Age Group and Sub Category</a:t>
            </a:r>
            <a:endParaRPr lang="en-US" sz="1885" dirty="0"/>
          </a:p>
        </p:txBody>
      </p:sp>
      <p:pic>
        <p:nvPicPr>
          <p:cNvPr id="6" name="Image 0" descr="preencoded.png"/>
          <p:cNvPicPr>
            <a:picLocks noChangeAspect="1"/>
          </p:cNvPicPr>
          <p:nvPr/>
        </p:nvPicPr>
        <p:blipFill>
          <a:blip r:embed="rId3"/>
          <a:stretch>
            <a:fillRect/>
          </a:stretch>
        </p:blipFill>
        <p:spPr>
          <a:xfrm>
            <a:off x="6917650" y="1215343"/>
            <a:ext cx="6883428" cy="3175326"/>
          </a:xfrm>
          <a:prstGeom prst="rect">
            <a:avLst/>
          </a:prstGeom>
        </p:spPr>
      </p:pic>
      <p:sp>
        <p:nvSpPr>
          <p:cNvPr id="7" name="Text 4"/>
          <p:cNvSpPr/>
          <p:nvPr/>
        </p:nvSpPr>
        <p:spPr>
          <a:xfrm>
            <a:off x="2527221" y="4606052"/>
            <a:ext cx="9575959" cy="306467"/>
          </a:xfrm>
          <a:prstGeom prst="rect">
            <a:avLst/>
          </a:prstGeom>
          <a:noFill/>
          <a:ln/>
        </p:spPr>
        <p:txBody>
          <a:bodyPr wrap="none" rtlCol="0" anchor="t"/>
          <a:lstStyle/>
          <a:p>
            <a:pPr marL="285750" indent="-285750">
              <a:lnSpc>
                <a:spcPts val="2413"/>
              </a:lnSpc>
              <a:buFont typeface="Arial" panose="020B0604020202020204" pitchFamily="34" charset="0"/>
              <a:buChar char="•"/>
            </a:pPr>
            <a:r>
              <a:rPr lang="en-US" sz="1508" dirty="0">
                <a:solidFill>
                  <a:srgbClr val="3B3535"/>
                </a:solidFill>
                <a:latin typeface="Sora" pitchFamily="34" charset="0"/>
                <a:ea typeface="Sora" pitchFamily="34" charset="-122"/>
                <a:cs typeface="Sora" pitchFamily="34" charset="-120"/>
              </a:rPr>
              <a:t>The 31-45 age group has the highest total sales across all sub-categories.</a:t>
            </a:r>
            <a:endParaRPr lang="en-US" sz="1508" dirty="0"/>
          </a:p>
        </p:txBody>
      </p:sp>
      <p:sp>
        <p:nvSpPr>
          <p:cNvPr id="8" name="Text 5"/>
          <p:cNvSpPr/>
          <p:nvPr/>
        </p:nvSpPr>
        <p:spPr>
          <a:xfrm>
            <a:off x="2527221" y="5127903"/>
            <a:ext cx="9575959" cy="306467"/>
          </a:xfrm>
          <a:prstGeom prst="rect">
            <a:avLst/>
          </a:prstGeom>
          <a:noFill/>
          <a:ln/>
        </p:spPr>
        <p:txBody>
          <a:bodyPr wrap="none" rtlCol="0" anchor="t"/>
          <a:lstStyle/>
          <a:p>
            <a:pPr marL="285750" indent="-285750">
              <a:lnSpc>
                <a:spcPts val="2413"/>
              </a:lnSpc>
              <a:buFont typeface="Arial" panose="020B0604020202020204" pitchFamily="34" charset="0"/>
              <a:buChar char="•"/>
            </a:pPr>
            <a:r>
              <a:rPr lang="en-US" sz="1508" dirty="0">
                <a:solidFill>
                  <a:srgbClr val="3B3535"/>
                </a:solidFill>
                <a:latin typeface="Sora" pitchFamily="34" charset="0"/>
                <a:ea typeface="Sora" pitchFamily="34" charset="-122"/>
                <a:cs typeface="Sora" pitchFamily="34" charset="-120"/>
              </a:rPr>
              <a:t>Popular Products: Bottles and Cages are particularly popular among the 31-45 age group.</a:t>
            </a:r>
            <a:endParaRPr lang="en-US" sz="1508" dirty="0"/>
          </a:p>
        </p:txBody>
      </p:sp>
      <p:sp>
        <p:nvSpPr>
          <p:cNvPr id="9" name="Text 6"/>
          <p:cNvSpPr/>
          <p:nvPr/>
        </p:nvSpPr>
        <p:spPr>
          <a:xfrm>
            <a:off x="2527221" y="5649754"/>
            <a:ext cx="9575959" cy="919401"/>
          </a:xfrm>
          <a:prstGeom prst="rect">
            <a:avLst/>
          </a:prstGeom>
          <a:noFill/>
          <a:ln/>
        </p:spPr>
        <p:txBody>
          <a:bodyPr wrap="square" rtlCol="0" anchor="t"/>
          <a:lstStyle/>
          <a:p>
            <a:pPr marL="0" indent="0">
              <a:lnSpc>
                <a:spcPts val="2413"/>
              </a:lnSpc>
              <a:buNone/>
            </a:pPr>
            <a:endParaRPr lang="en-US" sz="1508" dirty="0"/>
          </a:p>
        </p:txBody>
      </p:sp>
      <p:sp>
        <p:nvSpPr>
          <p:cNvPr id="10" name="Text 7"/>
          <p:cNvSpPr/>
          <p:nvPr/>
        </p:nvSpPr>
        <p:spPr>
          <a:xfrm>
            <a:off x="2527221" y="5651527"/>
            <a:ext cx="9575959" cy="919401"/>
          </a:xfrm>
          <a:prstGeom prst="rect">
            <a:avLst/>
          </a:prstGeom>
          <a:noFill/>
          <a:ln/>
        </p:spPr>
        <p:txBody>
          <a:bodyPr wrap="square" rtlCol="0" anchor="t"/>
          <a:lstStyle/>
          <a:p>
            <a:pPr marL="0" indent="0">
              <a:lnSpc>
                <a:spcPts val="2413"/>
              </a:lnSpc>
              <a:buNone/>
            </a:pPr>
            <a:r>
              <a:rPr lang="en-US" sz="1508" dirty="0">
                <a:solidFill>
                  <a:srgbClr val="3B3535"/>
                </a:solidFill>
                <a:latin typeface="Sora" pitchFamily="34" charset="0"/>
                <a:ea typeface="Sora" pitchFamily="34" charset="-122"/>
                <a:cs typeface="Sora" pitchFamily="34" charset="-120"/>
              </a:rPr>
              <a:t>These patterns suggest that certain products are favored by specific age groups, which could inform targeted marketing strategies and product development. It’s also important to consider the potential reasons behind these preferences, such as lifestyle or purchasing power.</a:t>
            </a:r>
            <a:endParaRPr lang="en-US" sz="150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1206</Words>
  <Application>Microsoft Office PowerPoint</Application>
  <PresentationFormat>Custom</PresentationFormat>
  <Paragraphs>110</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Alexandria</vt:lpstr>
      <vt:lpstr>Arial</vt:lpstr>
      <vt:lpstr>Calibri</vt:lpstr>
      <vt:lpstr>Calibri Light</vt:lpstr>
      <vt:lpstr>Sora</vt:lpstr>
      <vt:lpstr>Office Theme</vt:lpstr>
      <vt:lpstr>PowerPoint Presentation</vt:lpstr>
      <vt:lpstr>Team: Digital Disruptors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 Discovered </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Avani Krishna</cp:lastModifiedBy>
  <cp:revision>9</cp:revision>
  <dcterms:created xsi:type="dcterms:W3CDTF">2024-04-10T06:28:24Z</dcterms:created>
  <dcterms:modified xsi:type="dcterms:W3CDTF">2024-04-12T07:38:53Z</dcterms:modified>
</cp:coreProperties>
</file>